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67" r:id="rId2"/>
    <p:sldId id="402" r:id="rId3"/>
    <p:sldId id="368" r:id="rId4"/>
    <p:sldId id="401" r:id="rId5"/>
    <p:sldId id="369" r:id="rId6"/>
    <p:sldId id="370" r:id="rId7"/>
    <p:sldId id="374" r:id="rId8"/>
    <p:sldId id="257" r:id="rId9"/>
    <p:sldId id="403" r:id="rId10"/>
    <p:sldId id="375" r:id="rId11"/>
    <p:sldId id="376" r:id="rId12"/>
    <p:sldId id="377" r:id="rId13"/>
    <p:sldId id="379" r:id="rId14"/>
    <p:sldId id="380" r:id="rId15"/>
    <p:sldId id="404" r:id="rId16"/>
    <p:sldId id="381" r:id="rId17"/>
    <p:sldId id="405" r:id="rId18"/>
    <p:sldId id="271" r:id="rId19"/>
    <p:sldId id="390" r:id="rId20"/>
    <p:sldId id="391" r:id="rId21"/>
    <p:sldId id="392" r:id="rId22"/>
    <p:sldId id="273" r:id="rId23"/>
    <p:sldId id="358" r:id="rId24"/>
    <p:sldId id="282" r:id="rId25"/>
    <p:sldId id="283" r:id="rId26"/>
    <p:sldId id="393" r:id="rId27"/>
    <p:sldId id="364" r:id="rId28"/>
    <p:sldId id="394" r:id="rId29"/>
    <p:sldId id="406" r:id="rId30"/>
    <p:sldId id="397" r:id="rId31"/>
    <p:sldId id="398" r:id="rId32"/>
    <p:sldId id="38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AA37"/>
    <a:srgbClr val="4AA5B0"/>
    <a:srgbClr val="EF7D32"/>
    <a:srgbClr val="AA3F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93792" autoAdjust="0"/>
  </p:normalViewPr>
  <p:slideViewPr>
    <p:cSldViewPr snapToGrid="0">
      <p:cViewPr varScale="1">
        <p:scale>
          <a:sx n="62" d="100"/>
          <a:sy n="62" d="100"/>
        </p:scale>
        <p:origin x="15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y Horne" userId="33e78e72-df7c-4500-bdce-a4d5ad64a9af" providerId="ADAL" clId="{A1F8941B-77C6-4E0D-90C3-58F6286CAAE7}"/>
    <pc:docChg chg="addSld delSld modSld sldOrd">
      <pc:chgData name="Judy Horne" userId="33e78e72-df7c-4500-bdce-a4d5ad64a9af" providerId="ADAL" clId="{A1F8941B-77C6-4E0D-90C3-58F6286CAAE7}" dt="2023-11-09T09:08:20.992" v="56" actId="2696"/>
      <pc:docMkLst>
        <pc:docMk/>
      </pc:docMkLst>
      <pc:sldChg chg="addSp modSp new del mod ord">
        <pc:chgData name="Judy Horne" userId="33e78e72-df7c-4500-bdce-a4d5ad64a9af" providerId="ADAL" clId="{A1F8941B-77C6-4E0D-90C3-58F6286CAAE7}" dt="2023-11-09T09:08:20.992" v="56" actId="2696"/>
        <pc:sldMkLst>
          <pc:docMk/>
          <pc:sldMk cId="3897774736" sldId="407"/>
        </pc:sldMkLst>
        <pc:spChg chg="add mod">
          <ac:chgData name="Judy Horne" userId="33e78e72-df7c-4500-bdce-a4d5ad64a9af" providerId="ADAL" clId="{A1F8941B-77C6-4E0D-90C3-58F6286CAAE7}" dt="2023-11-07T09:53:45.563" v="55" actId="113"/>
          <ac:spMkLst>
            <pc:docMk/>
            <pc:sldMk cId="3897774736" sldId="407"/>
            <ac:spMk id="3" creationId="{B5CC1528-9A93-AEEA-60F7-A607ED8A872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2F339F-A0B9-482B-A7CB-EDAC8F2A72B0}"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GB"/>
        </a:p>
      </dgm:t>
    </dgm:pt>
    <dgm:pt modelId="{C4C5C142-0B80-464B-8A58-102C385086E4}">
      <dgm:prSet phldrT="[Text]" custT="1"/>
      <dgm:spPr>
        <a:solidFill>
          <a:srgbClr val="3CAA37"/>
        </a:solidFill>
        <a:ln>
          <a:noFill/>
        </a:ln>
      </dgm:spPr>
      <dgm:t>
        <a:bodyPr/>
        <a:lstStyle/>
        <a:p>
          <a:r>
            <a:rPr lang="en-GB" sz="2000" b="0" dirty="0">
              <a:solidFill>
                <a:schemeClr val="bg1"/>
              </a:solidFill>
              <a:latin typeface="+mn-lt"/>
              <a:cs typeface="Arial" panose="020B0604020202020204" pitchFamily="34" charset="0"/>
            </a:rPr>
            <a:t>Gone to sleep</a:t>
          </a:r>
        </a:p>
      </dgm:t>
    </dgm:pt>
    <dgm:pt modelId="{62959526-D1DE-4294-9BC9-DF628F65F102}" type="parTrans" cxnId="{B825D670-563A-4529-9CA8-9772EA20C6EA}">
      <dgm:prSet/>
      <dgm:spPr/>
      <dgm:t>
        <a:bodyPr/>
        <a:lstStyle/>
        <a:p>
          <a:endParaRPr lang="en-GB" sz="2000" b="0">
            <a:solidFill>
              <a:schemeClr val="tx1"/>
            </a:solidFill>
            <a:latin typeface="+mn-lt"/>
            <a:cs typeface="Arial" panose="020B0604020202020204" pitchFamily="34" charset="0"/>
          </a:endParaRPr>
        </a:p>
      </dgm:t>
    </dgm:pt>
    <dgm:pt modelId="{DA9485B4-EAC0-4214-8284-BB70B225E8B8}" type="sibTrans" cxnId="{B825D670-563A-4529-9CA8-9772EA20C6EA}">
      <dgm:prSet/>
      <dgm:spPr/>
      <dgm:t>
        <a:bodyPr/>
        <a:lstStyle/>
        <a:p>
          <a:endParaRPr lang="en-GB" sz="2000" b="0">
            <a:solidFill>
              <a:schemeClr val="tx1"/>
            </a:solidFill>
            <a:latin typeface="+mn-lt"/>
            <a:cs typeface="Arial" panose="020B0604020202020204" pitchFamily="34" charset="0"/>
          </a:endParaRPr>
        </a:p>
      </dgm:t>
    </dgm:pt>
    <dgm:pt modelId="{57230580-B4A5-4AD8-B72B-E017D33C4457}">
      <dgm:prSet phldrT="[Text]" custT="1"/>
      <dgm:spPr>
        <a:solidFill>
          <a:srgbClr val="3CAA37"/>
        </a:solidFill>
        <a:ln>
          <a:noFill/>
        </a:ln>
      </dgm:spPr>
      <dgm:t>
        <a:bodyPr/>
        <a:lstStyle/>
        <a:p>
          <a:r>
            <a:rPr lang="en-GB" sz="2000" b="0" dirty="0">
              <a:solidFill>
                <a:schemeClr val="bg1"/>
              </a:solidFill>
              <a:latin typeface="+mn-lt"/>
              <a:cs typeface="Arial" panose="020B0604020202020204" pitchFamily="34" charset="0"/>
            </a:rPr>
            <a:t>Passed on/over</a:t>
          </a:r>
        </a:p>
      </dgm:t>
    </dgm:pt>
    <dgm:pt modelId="{5490809C-3F6A-4134-A78E-4A28C35F67BC}" type="parTrans" cxnId="{9AF6F11C-50F9-4D89-8120-35E1F887980C}">
      <dgm:prSet/>
      <dgm:spPr/>
      <dgm:t>
        <a:bodyPr/>
        <a:lstStyle/>
        <a:p>
          <a:endParaRPr lang="en-GB" sz="2000" b="0">
            <a:solidFill>
              <a:schemeClr val="tx1"/>
            </a:solidFill>
            <a:latin typeface="+mn-lt"/>
            <a:cs typeface="Arial" panose="020B0604020202020204" pitchFamily="34" charset="0"/>
          </a:endParaRPr>
        </a:p>
      </dgm:t>
    </dgm:pt>
    <dgm:pt modelId="{6F01A012-E4FD-4E5B-8904-D63D5417DA28}" type="sibTrans" cxnId="{9AF6F11C-50F9-4D89-8120-35E1F887980C}">
      <dgm:prSet/>
      <dgm:spPr/>
      <dgm:t>
        <a:bodyPr/>
        <a:lstStyle/>
        <a:p>
          <a:endParaRPr lang="en-GB" sz="2000" b="0">
            <a:solidFill>
              <a:schemeClr val="tx1"/>
            </a:solidFill>
            <a:latin typeface="+mn-lt"/>
            <a:cs typeface="Arial" panose="020B0604020202020204" pitchFamily="34" charset="0"/>
          </a:endParaRPr>
        </a:p>
      </dgm:t>
    </dgm:pt>
    <dgm:pt modelId="{1C5A7B4E-8D7F-4C8A-8A79-75051674D5FE}">
      <dgm:prSet phldrT="[Text]" custT="1"/>
      <dgm:spPr>
        <a:solidFill>
          <a:srgbClr val="3CAA37"/>
        </a:solidFill>
        <a:ln>
          <a:noFill/>
        </a:ln>
      </dgm:spPr>
      <dgm:t>
        <a:bodyPr/>
        <a:lstStyle/>
        <a:p>
          <a:r>
            <a:rPr lang="en-GB" sz="2000" b="0" dirty="0">
              <a:solidFill>
                <a:schemeClr val="bg1"/>
              </a:solidFill>
              <a:latin typeface="+mn-lt"/>
              <a:cs typeface="Arial" panose="020B0604020202020204" pitchFamily="34" charset="0"/>
            </a:rPr>
            <a:t>Gone to be a star</a:t>
          </a:r>
        </a:p>
      </dgm:t>
    </dgm:pt>
    <dgm:pt modelId="{FC5DA8A8-3310-4A80-92E3-166190B206BE}" type="parTrans" cxnId="{92B3FF58-3045-4B9D-82CD-9E045874AAD3}">
      <dgm:prSet/>
      <dgm:spPr/>
      <dgm:t>
        <a:bodyPr/>
        <a:lstStyle/>
        <a:p>
          <a:endParaRPr lang="en-GB" sz="2000" b="0">
            <a:solidFill>
              <a:schemeClr val="tx1"/>
            </a:solidFill>
            <a:latin typeface="+mn-lt"/>
            <a:cs typeface="Arial" panose="020B0604020202020204" pitchFamily="34" charset="0"/>
          </a:endParaRPr>
        </a:p>
      </dgm:t>
    </dgm:pt>
    <dgm:pt modelId="{4BB3E2E8-9967-4B21-8591-C64168B8AE0F}" type="sibTrans" cxnId="{92B3FF58-3045-4B9D-82CD-9E045874AAD3}">
      <dgm:prSet/>
      <dgm:spPr/>
      <dgm:t>
        <a:bodyPr/>
        <a:lstStyle/>
        <a:p>
          <a:endParaRPr lang="en-GB" sz="2000" b="0">
            <a:solidFill>
              <a:schemeClr val="tx1"/>
            </a:solidFill>
            <a:latin typeface="+mn-lt"/>
            <a:cs typeface="Arial" panose="020B0604020202020204" pitchFamily="34" charset="0"/>
          </a:endParaRPr>
        </a:p>
      </dgm:t>
    </dgm:pt>
    <dgm:pt modelId="{A1487DD7-AD73-493D-BC16-1B91CAEE223C}">
      <dgm:prSet phldrT="[Text]" custT="1"/>
      <dgm:spPr>
        <a:solidFill>
          <a:srgbClr val="3CAA37"/>
        </a:solidFill>
        <a:ln>
          <a:noFill/>
        </a:ln>
      </dgm:spPr>
      <dgm:t>
        <a:bodyPr/>
        <a:lstStyle/>
        <a:p>
          <a:r>
            <a:rPr lang="en-GB" sz="2000" b="0" dirty="0">
              <a:solidFill>
                <a:schemeClr val="bg1"/>
              </a:solidFill>
              <a:latin typeface="+mn-lt"/>
              <a:cs typeface="Arial" panose="020B0604020202020204" pitchFamily="34" charset="0"/>
            </a:rPr>
            <a:t>Taken by the angels</a:t>
          </a:r>
        </a:p>
      </dgm:t>
    </dgm:pt>
    <dgm:pt modelId="{C7325202-FF91-419A-A76C-B3091A7BBAFA}" type="parTrans" cxnId="{0D539AD3-DA73-4EA7-84CA-06706C637E8D}">
      <dgm:prSet/>
      <dgm:spPr/>
      <dgm:t>
        <a:bodyPr/>
        <a:lstStyle/>
        <a:p>
          <a:endParaRPr lang="en-GB" sz="2000" b="0">
            <a:solidFill>
              <a:schemeClr val="tx1"/>
            </a:solidFill>
            <a:latin typeface="+mn-lt"/>
            <a:cs typeface="Arial" panose="020B0604020202020204" pitchFamily="34" charset="0"/>
          </a:endParaRPr>
        </a:p>
      </dgm:t>
    </dgm:pt>
    <dgm:pt modelId="{B3B17589-068D-44C7-88DB-8E16F86667CD}" type="sibTrans" cxnId="{0D539AD3-DA73-4EA7-84CA-06706C637E8D}">
      <dgm:prSet/>
      <dgm:spPr/>
      <dgm:t>
        <a:bodyPr/>
        <a:lstStyle/>
        <a:p>
          <a:endParaRPr lang="en-GB" sz="2000" b="0">
            <a:solidFill>
              <a:schemeClr val="tx1"/>
            </a:solidFill>
            <a:latin typeface="+mn-lt"/>
            <a:cs typeface="Arial" panose="020B0604020202020204" pitchFamily="34" charset="0"/>
          </a:endParaRPr>
        </a:p>
      </dgm:t>
    </dgm:pt>
    <dgm:pt modelId="{6E907CD9-E0D3-43A6-88AA-BF91571F13F6}">
      <dgm:prSet phldrT="[Text]" custT="1"/>
      <dgm:spPr>
        <a:solidFill>
          <a:srgbClr val="3CAA37"/>
        </a:solidFill>
        <a:ln>
          <a:noFill/>
        </a:ln>
      </dgm:spPr>
      <dgm:t>
        <a:bodyPr/>
        <a:lstStyle/>
        <a:p>
          <a:r>
            <a:rPr lang="en-GB" sz="2000" b="0" dirty="0">
              <a:solidFill>
                <a:schemeClr val="bg1"/>
              </a:solidFill>
              <a:latin typeface="+mn-lt"/>
              <a:cs typeface="Arial" panose="020B0604020202020204" pitchFamily="34" charset="0"/>
            </a:rPr>
            <a:t>Gone to a better place</a:t>
          </a:r>
        </a:p>
      </dgm:t>
    </dgm:pt>
    <dgm:pt modelId="{2C4606B0-CC58-4848-9BB3-9C38B817A5C3}" type="parTrans" cxnId="{5773650F-291D-4CC6-96C5-6BF6451DBC21}">
      <dgm:prSet/>
      <dgm:spPr/>
      <dgm:t>
        <a:bodyPr/>
        <a:lstStyle/>
        <a:p>
          <a:endParaRPr lang="en-GB" sz="2000" b="0">
            <a:solidFill>
              <a:schemeClr val="tx1"/>
            </a:solidFill>
            <a:latin typeface="+mn-lt"/>
            <a:cs typeface="Arial" panose="020B0604020202020204" pitchFamily="34" charset="0"/>
          </a:endParaRPr>
        </a:p>
      </dgm:t>
    </dgm:pt>
    <dgm:pt modelId="{48D2358F-B4DA-428E-80CF-A695ABBADF33}" type="sibTrans" cxnId="{5773650F-291D-4CC6-96C5-6BF6451DBC21}">
      <dgm:prSet/>
      <dgm:spPr/>
      <dgm:t>
        <a:bodyPr/>
        <a:lstStyle/>
        <a:p>
          <a:endParaRPr lang="en-GB" sz="2000" b="0">
            <a:solidFill>
              <a:schemeClr val="tx1"/>
            </a:solidFill>
            <a:latin typeface="+mn-lt"/>
            <a:cs typeface="Arial" panose="020B0604020202020204" pitchFamily="34" charset="0"/>
          </a:endParaRPr>
        </a:p>
      </dgm:t>
    </dgm:pt>
    <dgm:pt modelId="{C0EA458F-471D-4C32-A2AC-75497E7E6CED}">
      <dgm:prSet custT="1"/>
      <dgm:spPr>
        <a:solidFill>
          <a:srgbClr val="3CAA37"/>
        </a:solidFill>
        <a:ln>
          <a:noFill/>
        </a:ln>
      </dgm:spPr>
      <dgm:t>
        <a:bodyPr/>
        <a:lstStyle/>
        <a:p>
          <a:r>
            <a:rPr lang="en-GB" sz="2000" b="0" dirty="0">
              <a:solidFill>
                <a:schemeClr val="bg1"/>
              </a:solidFill>
              <a:latin typeface="+mn-lt"/>
              <a:cs typeface="Arial" panose="020B0604020202020204" pitchFamily="34" charset="0"/>
            </a:rPr>
            <a:t>At peace</a:t>
          </a:r>
        </a:p>
      </dgm:t>
    </dgm:pt>
    <dgm:pt modelId="{F4B1DDC9-2C13-4D52-A33A-DB1B7725D225}" type="parTrans" cxnId="{A7C252C2-B766-4AE9-8F62-4490022BC244}">
      <dgm:prSet/>
      <dgm:spPr/>
      <dgm:t>
        <a:bodyPr/>
        <a:lstStyle/>
        <a:p>
          <a:endParaRPr lang="en-GB" sz="2000" b="0">
            <a:solidFill>
              <a:schemeClr val="tx1"/>
            </a:solidFill>
            <a:latin typeface="+mn-lt"/>
            <a:cs typeface="Arial" panose="020B0604020202020204" pitchFamily="34" charset="0"/>
          </a:endParaRPr>
        </a:p>
      </dgm:t>
    </dgm:pt>
    <dgm:pt modelId="{390F340D-8A53-473F-B1A3-712551B6BCAA}" type="sibTrans" cxnId="{A7C252C2-B766-4AE9-8F62-4490022BC244}">
      <dgm:prSet/>
      <dgm:spPr/>
      <dgm:t>
        <a:bodyPr/>
        <a:lstStyle/>
        <a:p>
          <a:endParaRPr lang="en-GB" sz="2000" b="0">
            <a:solidFill>
              <a:schemeClr val="tx1"/>
            </a:solidFill>
            <a:latin typeface="+mn-lt"/>
            <a:cs typeface="Arial" panose="020B0604020202020204" pitchFamily="34" charset="0"/>
          </a:endParaRPr>
        </a:p>
      </dgm:t>
    </dgm:pt>
    <dgm:pt modelId="{5D571F1E-8668-4846-B8E0-0B8A1E3D7275}">
      <dgm:prSet custT="1"/>
      <dgm:spPr>
        <a:solidFill>
          <a:srgbClr val="3CAA37"/>
        </a:solidFill>
        <a:ln>
          <a:noFill/>
        </a:ln>
      </dgm:spPr>
      <dgm:t>
        <a:bodyPr/>
        <a:lstStyle/>
        <a:p>
          <a:r>
            <a:rPr lang="en-GB" sz="2000" b="0" dirty="0">
              <a:solidFill>
                <a:schemeClr val="bg1"/>
              </a:solidFill>
              <a:latin typeface="+mn-lt"/>
              <a:cs typeface="Arial" panose="020B0604020202020204" pitchFamily="34" charset="0"/>
            </a:rPr>
            <a:t>Above the clouds</a:t>
          </a:r>
        </a:p>
      </dgm:t>
    </dgm:pt>
    <dgm:pt modelId="{3C5B1C49-EC15-4ADC-B524-3DC199BCA44E}" type="parTrans" cxnId="{7AE958F8-19DA-4672-B90A-4A15810B5A24}">
      <dgm:prSet/>
      <dgm:spPr/>
      <dgm:t>
        <a:bodyPr/>
        <a:lstStyle/>
        <a:p>
          <a:endParaRPr lang="en-GB" sz="2000" b="0">
            <a:solidFill>
              <a:schemeClr val="tx1"/>
            </a:solidFill>
            <a:latin typeface="+mn-lt"/>
            <a:cs typeface="Arial" panose="020B0604020202020204" pitchFamily="34" charset="0"/>
          </a:endParaRPr>
        </a:p>
      </dgm:t>
    </dgm:pt>
    <dgm:pt modelId="{7BDA4132-8DF9-42EC-86F3-57CDB3BCCC8A}" type="sibTrans" cxnId="{7AE958F8-19DA-4672-B90A-4A15810B5A24}">
      <dgm:prSet/>
      <dgm:spPr/>
      <dgm:t>
        <a:bodyPr/>
        <a:lstStyle/>
        <a:p>
          <a:endParaRPr lang="en-GB" sz="2000" b="0">
            <a:solidFill>
              <a:schemeClr val="tx1"/>
            </a:solidFill>
            <a:latin typeface="+mn-lt"/>
            <a:cs typeface="Arial" panose="020B0604020202020204" pitchFamily="34" charset="0"/>
          </a:endParaRPr>
        </a:p>
      </dgm:t>
    </dgm:pt>
    <dgm:pt modelId="{222872B2-45BE-41CF-8540-D165A913A7D4}">
      <dgm:prSet custT="1"/>
      <dgm:spPr>
        <a:solidFill>
          <a:srgbClr val="3CAA37"/>
        </a:solidFill>
        <a:ln>
          <a:noFill/>
        </a:ln>
      </dgm:spPr>
      <dgm:t>
        <a:bodyPr/>
        <a:lstStyle/>
        <a:p>
          <a:r>
            <a:rPr lang="en-GB" sz="2000" b="0" dirty="0">
              <a:solidFill>
                <a:schemeClr val="bg1"/>
              </a:solidFill>
              <a:latin typeface="+mn-lt"/>
              <a:cs typeface="Arial" panose="020B0604020202020204" pitchFamily="34" charset="0"/>
            </a:rPr>
            <a:t>Slipped away</a:t>
          </a:r>
        </a:p>
      </dgm:t>
    </dgm:pt>
    <dgm:pt modelId="{0E2B89C0-507C-4881-9F49-4468C3EF7704}" type="parTrans" cxnId="{71913524-5878-4152-98DA-7BCAC4558F8E}">
      <dgm:prSet/>
      <dgm:spPr/>
      <dgm:t>
        <a:bodyPr/>
        <a:lstStyle/>
        <a:p>
          <a:endParaRPr lang="en-GB" sz="2000" b="0">
            <a:solidFill>
              <a:schemeClr val="tx1"/>
            </a:solidFill>
            <a:latin typeface="+mn-lt"/>
            <a:cs typeface="Arial" panose="020B0604020202020204" pitchFamily="34" charset="0"/>
          </a:endParaRPr>
        </a:p>
      </dgm:t>
    </dgm:pt>
    <dgm:pt modelId="{77BFA25D-6935-4326-BD33-7E660D4A468F}" type="sibTrans" cxnId="{71913524-5878-4152-98DA-7BCAC4558F8E}">
      <dgm:prSet/>
      <dgm:spPr/>
      <dgm:t>
        <a:bodyPr/>
        <a:lstStyle/>
        <a:p>
          <a:endParaRPr lang="en-GB" sz="2000" b="0">
            <a:solidFill>
              <a:schemeClr val="tx1"/>
            </a:solidFill>
            <a:latin typeface="+mn-lt"/>
            <a:cs typeface="Arial" panose="020B0604020202020204" pitchFamily="34" charset="0"/>
          </a:endParaRPr>
        </a:p>
      </dgm:t>
    </dgm:pt>
    <dgm:pt modelId="{FE7AF13E-1F36-4617-985E-C20D556F67B5}">
      <dgm:prSet custT="1"/>
      <dgm:spPr>
        <a:solidFill>
          <a:srgbClr val="3CAA37"/>
        </a:solidFill>
        <a:ln>
          <a:noFill/>
        </a:ln>
      </dgm:spPr>
      <dgm:t>
        <a:bodyPr/>
        <a:lstStyle/>
        <a:p>
          <a:r>
            <a:rPr lang="en-GB" sz="2000" b="0" dirty="0">
              <a:solidFill>
                <a:schemeClr val="bg1"/>
              </a:solidFill>
              <a:latin typeface="+mn-lt"/>
              <a:cs typeface="Arial" panose="020B0604020202020204" pitchFamily="34" charset="0"/>
            </a:rPr>
            <a:t>Six foot under</a:t>
          </a:r>
        </a:p>
      </dgm:t>
    </dgm:pt>
    <dgm:pt modelId="{4545D8DA-2401-4581-AC7D-6251F5235CA7}" type="parTrans" cxnId="{072F070E-C26A-47D4-A9DD-3F570999D02E}">
      <dgm:prSet/>
      <dgm:spPr/>
      <dgm:t>
        <a:bodyPr/>
        <a:lstStyle/>
        <a:p>
          <a:endParaRPr lang="en-GB" sz="2000" b="0">
            <a:solidFill>
              <a:schemeClr val="tx1"/>
            </a:solidFill>
            <a:latin typeface="+mn-lt"/>
            <a:cs typeface="Arial" panose="020B0604020202020204" pitchFamily="34" charset="0"/>
          </a:endParaRPr>
        </a:p>
      </dgm:t>
    </dgm:pt>
    <dgm:pt modelId="{B5E2E2EF-2306-44E8-BE07-5ABC93FA81FF}" type="sibTrans" cxnId="{072F070E-C26A-47D4-A9DD-3F570999D02E}">
      <dgm:prSet/>
      <dgm:spPr/>
      <dgm:t>
        <a:bodyPr/>
        <a:lstStyle/>
        <a:p>
          <a:endParaRPr lang="en-GB" sz="2000" b="0">
            <a:solidFill>
              <a:schemeClr val="tx1"/>
            </a:solidFill>
            <a:latin typeface="+mn-lt"/>
            <a:cs typeface="Arial" panose="020B0604020202020204" pitchFamily="34" charset="0"/>
          </a:endParaRPr>
        </a:p>
      </dgm:t>
    </dgm:pt>
    <dgm:pt modelId="{B4E37370-CF28-4BFD-B095-74FB508D809F}">
      <dgm:prSet custT="1"/>
      <dgm:spPr>
        <a:solidFill>
          <a:srgbClr val="3CAA37"/>
        </a:solidFill>
        <a:ln>
          <a:noFill/>
        </a:ln>
      </dgm:spPr>
      <dgm:t>
        <a:bodyPr/>
        <a:lstStyle/>
        <a:p>
          <a:r>
            <a:rPr lang="en-GB" sz="2000" b="0" kern="1200" dirty="0">
              <a:solidFill>
                <a:schemeClr val="bg1"/>
              </a:solidFill>
              <a:latin typeface="+mn-lt"/>
              <a:ea typeface="+mn-ea"/>
              <a:cs typeface="Arial" panose="020B0604020202020204" pitchFamily="34" charset="0"/>
            </a:rPr>
            <a:t>Snuffed it</a:t>
          </a:r>
        </a:p>
      </dgm:t>
    </dgm:pt>
    <dgm:pt modelId="{BC7C9311-2066-4DCE-A422-A41444E049F8}" type="parTrans" cxnId="{2C9BF4AB-2149-4726-91A2-6C8A7CB99BA9}">
      <dgm:prSet/>
      <dgm:spPr/>
      <dgm:t>
        <a:bodyPr/>
        <a:lstStyle/>
        <a:p>
          <a:endParaRPr lang="en-GB" sz="2000" b="0">
            <a:solidFill>
              <a:schemeClr val="tx1"/>
            </a:solidFill>
            <a:latin typeface="+mn-lt"/>
            <a:cs typeface="Arial" panose="020B0604020202020204" pitchFamily="34" charset="0"/>
          </a:endParaRPr>
        </a:p>
      </dgm:t>
    </dgm:pt>
    <dgm:pt modelId="{0A59C3FB-5F3C-4AA5-825F-F7FE0C7A9C6A}" type="sibTrans" cxnId="{2C9BF4AB-2149-4726-91A2-6C8A7CB99BA9}">
      <dgm:prSet/>
      <dgm:spPr/>
      <dgm:t>
        <a:bodyPr/>
        <a:lstStyle/>
        <a:p>
          <a:endParaRPr lang="en-GB" sz="2000" b="0">
            <a:solidFill>
              <a:schemeClr val="tx1"/>
            </a:solidFill>
            <a:latin typeface="+mn-lt"/>
            <a:cs typeface="Arial" panose="020B0604020202020204" pitchFamily="34" charset="0"/>
          </a:endParaRPr>
        </a:p>
      </dgm:t>
    </dgm:pt>
    <dgm:pt modelId="{F5AFA047-68B8-4252-AC7E-3B51BC351D69}">
      <dgm:prSet custT="1"/>
      <dgm:spPr>
        <a:solidFill>
          <a:srgbClr val="3CAA37"/>
        </a:solidFill>
        <a:ln>
          <a:noFill/>
        </a:ln>
      </dgm:spPr>
      <dgm:t>
        <a:bodyPr/>
        <a:lstStyle/>
        <a:p>
          <a:r>
            <a:rPr lang="en-GB" sz="2000" b="0" kern="1200" dirty="0">
              <a:solidFill>
                <a:schemeClr val="bg1"/>
              </a:solidFill>
              <a:latin typeface="+mn-lt"/>
              <a:ea typeface="+mn-ea"/>
              <a:cs typeface="Arial" panose="020B0604020202020204" pitchFamily="34" charset="0"/>
            </a:rPr>
            <a:t>Went away</a:t>
          </a:r>
        </a:p>
      </dgm:t>
    </dgm:pt>
    <dgm:pt modelId="{625EEBA5-8788-4BA5-8E2B-99F504C1655A}" type="parTrans" cxnId="{35195D48-3179-42F0-8CF5-D6F20FA8B3A8}">
      <dgm:prSet/>
      <dgm:spPr/>
      <dgm:t>
        <a:bodyPr/>
        <a:lstStyle/>
        <a:p>
          <a:endParaRPr lang="en-GB" sz="2000" b="0">
            <a:solidFill>
              <a:schemeClr val="tx1"/>
            </a:solidFill>
            <a:latin typeface="+mn-lt"/>
            <a:cs typeface="Arial" panose="020B0604020202020204" pitchFamily="34" charset="0"/>
          </a:endParaRPr>
        </a:p>
      </dgm:t>
    </dgm:pt>
    <dgm:pt modelId="{14AD6746-CC11-4A6A-9627-D43244012CCF}" type="sibTrans" cxnId="{35195D48-3179-42F0-8CF5-D6F20FA8B3A8}">
      <dgm:prSet/>
      <dgm:spPr/>
      <dgm:t>
        <a:bodyPr/>
        <a:lstStyle/>
        <a:p>
          <a:endParaRPr lang="en-GB" sz="2000" b="0">
            <a:solidFill>
              <a:schemeClr val="tx1"/>
            </a:solidFill>
            <a:latin typeface="+mn-lt"/>
            <a:cs typeface="Arial" panose="020B0604020202020204" pitchFamily="34" charset="0"/>
          </a:endParaRPr>
        </a:p>
      </dgm:t>
    </dgm:pt>
    <dgm:pt modelId="{84E10264-D9B4-4E20-BDF8-8B259FEF7739}">
      <dgm:prSet custT="1"/>
      <dgm:spPr>
        <a:solidFill>
          <a:srgbClr val="3CAA37"/>
        </a:solidFill>
        <a:ln>
          <a:noFill/>
        </a:ln>
      </dgm:spPr>
      <dgm:t>
        <a:bodyPr/>
        <a:lstStyle/>
        <a:p>
          <a:pPr marL="0" lvl="0" indent="0" defTabSz="977900">
            <a:spcBef>
              <a:spcPct val="0"/>
            </a:spcBef>
            <a:spcAft>
              <a:spcPct val="35000"/>
            </a:spcAft>
            <a:buNone/>
          </a:pPr>
          <a:r>
            <a:rPr lang="en-GB" sz="2000" b="0" kern="1200" dirty="0">
              <a:solidFill>
                <a:schemeClr val="bg1"/>
              </a:solidFill>
              <a:latin typeface="+mn-lt"/>
              <a:ea typeface="+mn-ea"/>
              <a:cs typeface="Arial" panose="020B0604020202020204" pitchFamily="34" charset="0"/>
            </a:rPr>
            <a:t>Hung up his boots</a:t>
          </a:r>
        </a:p>
      </dgm:t>
    </dgm:pt>
    <dgm:pt modelId="{FC712211-CA61-4720-B83C-3F44233FB580}" type="parTrans" cxnId="{D833AB92-640F-4787-9FAC-EFFC33470574}">
      <dgm:prSet/>
      <dgm:spPr/>
      <dgm:t>
        <a:bodyPr/>
        <a:lstStyle/>
        <a:p>
          <a:endParaRPr lang="en-GB" sz="2000" b="0">
            <a:solidFill>
              <a:schemeClr val="tx1"/>
            </a:solidFill>
            <a:latin typeface="+mn-lt"/>
            <a:cs typeface="Arial" panose="020B0604020202020204" pitchFamily="34" charset="0"/>
          </a:endParaRPr>
        </a:p>
      </dgm:t>
    </dgm:pt>
    <dgm:pt modelId="{2442BF12-5171-42BB-81E5-59075316C560}" type="sibTrans" cxnId="{D833AB92-640F-4787-9FAC-EFFC33470574}">
      <dgm:prSet/>
      <dgm:spPr/>
      <dgm:t>
        <a:bodyPr/>
        <a:lstStyle/>
        <a:p>
          <a:endParaRPr lang="en-GB" sz="2000" b="0">
            <a:solidFill>
              <a:schemeClr val="tx1"/>
            </a:solidFill>
            <a:latin typeface="+mn-lt"/>
            <a:cs typeface="Arial" panose="020B0604020202020204" pitchFamily="34" charset="0"/>
          </a:endParaRPr>
        </a:p>
      </dgm:t>
    </dgm:pt>
    <dgm:pt modelId="{709A65F8-5773-4747-B4E2-9A91F7B830B6}" type="pres">
      <dgm:prSet presAssocID="{902F339F-A0B9-482B-A7CB-EDAC8F2A72B0}" presName="diagram" presStyleCnt="0">
        <dgm:presLayoutVars>
          <dgm:dir/>
          <dgm:resizeHandles val="exact"/>
        </dgm:presLayoutVars>
      </dgm:prSet>
      <dgm:spPr/>
    </dgm:pt>
    <dgm:pt modelId="{64CBBCB4-C3A4-438C-8371-A8ADE2D0E779}" type="pres">
      <dgm:prSet presAssocID="{C4C5C142-0B80-464B-8A58-102C385086E4}" presName="node" presStyleLbl="node1" presStyleIdx="0" presStyleCnt="12">
        <dgm:presLayoutVars>
          <dgm:bulletEnabled val="1"/>
        </dgm:presLayoutVars>
      </dgm:prSet>
      <dgm:spPr/>
    </dgm:pt>
    <dgm:pt modelId="{F673E300-BE8F-49DB-BDDE-DEEA4B554962}" type="pres">
      <dgm:prSet presAssocID="{DA9485B4-EAC0-4214-8284-BB70B225E8B8}" presName="sibTrans" presStyleCnt="0"/>
      <dgm:spPr/>
    </dgm:pt>
    <dgm:pt modelId="{8093F500-EEBD-471A-8681-068EA811055E}" type="pres">
      <dgm:prSet presAssocID="{57230580-B4A5-4AD8-B72B-E017D33C4457}" presName="node" presStyleLbl="node1" presStyleIdx="1" presStyleCnt="12">
        <dgm:presLayoutVars>
          <dgm:bulletEnabled val="1"/>
        </dgm:presLayoutVars>
      </dgm:prSet>
      <dgm:spPr/>
    </dgm:pt>
    <dgm:pt modelId="{C83455A8-5F2E-4C14-B055-24226495014F}" type="pres">
      <dgm:prSet presAssocID="{6F01A012-E4FD-4E5B-8904-D63D5417DA28}" presName="sibTrans" presStyleCnt="0"/>
      <dgm:spPr/>
    </dgm:pt>
    <dgm:pt modelId="{B8A257F5-4800-47BD-BD34-C681BA845F43}" type="pres">
      <dgm:prSet presAssocID="{1C5A7B4E-8D7F-4C8A-8A79-75051674D5FE}" presName="node" presStyleLbl="node1" presStyleIdx="2" presStyleCnt="12">
        <dgm:presLayoutVars>
          <dgm:bulletEnabled val="1"/>
        </dgm:presLayoutVars>
      </dgm:prSet>
      <dgm:spPr/>
    </dgm:pt>
    <dgm:pt modelId="{9A0FFCE9-2854-4DC8-9AE2-6666C942BF19}" type="pres">
      <dgm:prSet presAssocID="{4BB3E2E8-9967-4B21-8591-C64168B8AE0F}" presName="sibTrans" presStyleCnt="0"/>
      <dgm:spPr/>
    </dgm:pt>
    <dgm:pt modelId="{F6A9D5A2-F3C1-44EE-A12E-243D6BF9F60A}" type="pres">
      <dgm:prSet presAssocID="{A1487DD7-AD73-493D-BC16-1B91CAEE223C}" presName="node" presStyleLbl="node1" presStyleIdx="3" presStyleCnt="12">
        <dgm:presLayoutVars>
          <dgm:bulletEnabled val="1"/>
        </dgm:presLayoutVars>
      </dgm:prSet>
      <dgm:spPr/>
    </dgm:pt>
    <dgm:pt modelId="{573CBC97-0C36-450F-900A-7BEE881BF533}" type="pres">
      <dgm:prSet presAssocID="{B3B17589-068D-44C7-88DB-8E16F86667CD}" presName="sibTrans" presStyleCnt="0"/>
      <dgm:spPr/>
    </dgm:pt>
    <dgm:pt modelId="{DF037E8C-BE54-44BD-8ED3-F0652B97036E}" type="pres">
      <dgm:prSet presAssocID="{6E907CD9-E0D3-43A6-88AA-BF91571F13F6}" presName="node" presStyleLbl="node1" presStyleIdx="4" presStyleCnt="12">
        <dgm:presLayoutVars>
          <dgm:bulletEnabled val="1"/>
        </dgm:presLayoutVars>
      </dgm:prSet>
      <dgm:spPr/>
    </dgm:pt>
    <dgm:pt modelId="{1B037C9F-3C62-4839-AB71-3FDD5BA2E141}" type="pres">
      <dgm:prSet presAssocID="{48D2358F-B4DA-428E-80CF-A695ABBADF33}" presName="sibTrans" presStyleCnt="0"/>
      <dgm:spPr/>
    </dgm:pt>
    <dgm:pt modelId="{858EFFC9-745E-4326-96DF-4D982FCE26B7}" type="pres">
      <dgm:prSet presAssocID="{C0EA458F-471D-4C32-A2AC-75497E7E6CED}" presName="node" presStyleLbl="node1" presStyleIdx="5" presStyleCnt="12">
        <dgm:presLayoutVars>
          <dgm:bulletEnabled val="1"/>
        </dgm:presLayoutVars>
      </dgm:prSet>
      <dgm:spPr/>
    </dgm:pt>
    <dgm:pt modelId="{63A8FA74-168A-4E5E-9054-86E95421028D}" type="pres">
      <dgm:prSet presAssocID="{390F340D-8A53-473F-B1A3-712551B6BCAA}" presName="sibTrans" presStyleCnt="0"/>
      <dgm:spPr/>
    </dgm:pt>
    <dgm:pt modelId="{A129ED29-C5C5-485D-87A1-887A8A7028F7}" type="pres">
      <dgm:prSet presAssocID="{5D571F1E-8668-4846-B8E0-0B8A1E3D7275}" presName="node" presStyleLbl="node1" presStyleIdx="6" presStyleCnt="12">
        <dgm:presLayoutVars>
          <dgm:bulletEnabled val="1"/>
        </dgm:presLayoutVars>
      </dgm:prSet>
      <dgm:spPr/>
    </dgm:pt>
    <dgm:pt modelId="{9D66D5E1-179B-4044-B760-82C9621AF925}" type="pres">
      <dgm:prSet presAssocID="{7BDA4132-8DF9-42EC-86F3-57CDB3BCCC8A}" presName="sibTrans" presStyleCnt="0"/>
      <dgm:spPr/>
    </dgm:pt>
    <dgm:pt modelId="{9538C633-37B4-404E-AAED-729E810118A6}" type="pres">
      <dgm:prSet presAssocID="{222872B2-45BE-41CF-8540-D165A913A7D4}" presName="node" presStyleLbl="node1" presStyleIdx="7" presStyleCnt="12">
        <dgm:presLayoutVars>
          <dgm:bulletEnabled val="1"/>
        </dgm:presLayoutVars>
      </dgm:prSet>
      <dgm:spPr/>
    </dgm:pt>
    <dgm:pt modelId="{EA2B2493-8738-4246-A8A7-30AA8955BF27}" type="pres">
      <dgm:prSet presAssocID="{77BFA25D-6935-4326-BD33-7E660D4A468F}" presName="sibTrans" presStyleCnt="0"/>
      <dgm:spPr/>
    </dgm:pt>
    <dgm:pt modelId="{06A298E7-86FD-4506-A0C0-3DE180AEA347}" type="pres">
      <dgm:prSet presAssocID="{FE7AF13E-1F36-4617-985E-C20D556F67B5}" presName="node" presStyleLbl="node1" presStyleIdx="8" presStyleCnt="12">
        <dgm:presLayoutVars>
          <dgm:bulletEnabled val="1"/>
        </dgm:presLayoutVars>
      </dgm:prSet>
      <dgm:spPr/>
    </dgm:pt>
    <dgm:pt modelId="{147A5257-5655-4AFD-A8EC-98E7C09EED45}" type="pres">
      <dgm:prSet presAssocID="{B5E2E2EF-2306-44E8-BE07-5ABC93FA81FF}" presName="sibTrans" presStyleCnt="0"/>
      <dgm:spPr/>
    </dgm:pt>
    <dgm:pt modelId="{697F78B8-9564-4770-A6B3-D21FF52F95DA}" type="pres">
      <dgm:prSet presAssocID="{B4E37370-CF28-4BFD-B095-74FB508D809F}" presName="node" presStyleLbl="node1" presStyleIdx="9" presStyleCnt="12">
        <dgm:presLayoutVars>
          <dgm:bulletEnabled val="1"/>
        </dgm:presLayoutVars>
      </dgm:prSet>
      <dgm:spPr/>
    </dgm:pt>
    <dgm:pt modelId="{323DAF6B-D7CC-40F5-98C3-E7DEF9F251AB}" type="pres">
      <dgm:prSet presAssocID="{0A59C3FB-5F3C-4AA5-825F-F7FE0C7A9C6A}" presName="sibTrans" presStyleCnt="0"/>
      <dgm:spPr/>
    </dgm:pt>
    <dgm:pt modelId="{FB873B97-525D-4875-874D-98C968B84389}" type="pres">
      <dgm:prSet presAssocID="{F5AFA047-68B8-4252-AC7E-3B51BC351D69}" presName="node" presStyleLbl="node1" presStyleIdx="10" presStyleCnt="12">
        <dgm:presLayoutVars>
          <dgm:bulletEnabled val="1"/>
        </dgm:presLayoutVars>
      </dgm:prSet>
      <dgm:spPr/>
    </dgm:pt>
    <dgm:pt modelId="{3941B274-6BA7-4C97-B5C9-FEF80C0CD018}" type="pres">
      <dgm:prSet presAssocID="{14AD6746-CC11-4A6A-9627-D43244012CCF}" presName="sibTrans" presStyleCnt="0"/>
      <dgm:spPr/>
    </dgm:pt>
    <dgm:pt modelId="{31377657-5BBD-4A37-8A77-CE0BF1A8BDB3}" type="pres">
      <dgm:prSet presAssocID="{84E10264-D9B4-4E20-BDF8-8B259FEF7739}" presName="node" presStyleLbl="node1" presStyleIdx="11" presStyleCnt="12">
        <dgm:presLayoutVars>
          <dgm:bulletEnabled val="1"/>
        </dgm:presLayoutVars>
      </dgm:prSet>
      <dgm:spPr/>
    </dgm:pt>
  </dgm:ptLst>
  <dgm:cxnLst>
    <dgm:cxn modelId="{B07CD600-73AE-46EA-AF27-CC20E033F494}" type="presOf" srcId="{F5AFA047-68B8-4252-AC7E-3B51BC351D69}" destId="{FB873B97-525D-4875-874D-98C968B84389}" srcOrd="0" destOrd="0" presId="urn:microsoft.com/office/officeart/2005/8/layout/default"/>
    <dgm:cxn modelId="{3FBD6E09-E26F-42C3-B6C7-8345B8D6D7A6}" type="presOf" srcId="{222872B2-45BE-41CF-8540-D165A913A7D4}" destId="{9538C633-37B4-404E-AAED-729E810118A6}" srcOrd="0" destOrd="0" presId="urn:microsoft.com/office/officeart/2005/8/layout/default"/>
    <dgm:cxn modelId="{072F070E-C26A-47D4-A9DD-3F570999D02E}" srcId="{902F339F-A0B9-482B-A7CB-EDAC8F2A72B0}" destId="{FE7AF13E-1F36-4617-985E-C20D556F67B5}" srcOrd="8" destOrd="0" parTransId="{4545D8DA-2401-4581-AC7D-6251F5235CA7}" sibTransId="{B5E2E2EF-2306-44E8-BE07-5ABC93FA81FF}"/>
    <dgm:cxn modelId="{5773650F-291D-4CC6-96C5-6BF6451DBC21}" srcId="{902F339F-A0B9-482B-A7CB-EDAC8F2A72B0}" destId="{6E907CD9-E0D3-43A6-88AA-BF91571F13F6}" srcOrd="4" destOrd="0" parTransId="{2C4606B0-CC58-4848-9BB3-9C38B817A5C3}" sibTransId="{48D2358F-B4DA-428E-80CF-A695ABBADF33}"/>
    <dgm:cxn modelId="{9AF6F11C-50F9-4D89-8120-35E1F887980C}" srcId="{902F339F-A0B9-482B-A7CB-EDAC8F2A72B0}" destId="{57230580-B4A5-4AD8-B72B-E017D33C4457}" srcOrd="1" destOrd="0" parTransId="{5490809C-3F6A-4134-A78E-4A28C35F67BC}" sibTransId="{6F01A012-E4FD-4E5B-8904-D63D5417DA28}"/>
    <dgm:cxn modelId="{71913524-5878-4152-98DA-7BCAC4558F8E}" srcId="{902F339F-A0B9-482B-A7CB-EDAC8F2A72B0}" destId="{222872B2-45BE-41CF-8540-D165A913A7D4}" srcOrd="7" destOrd="0" parTransId="{0E2B89C0-507C-4881-9F49-4468C3EF7704}" sibTransId="{77BFA25D-6935-4326-BD33-7E660D4A468F}"/>
    <dgm:cxn modelId="{491CAF29-3E19-45D1-AD76-C1B080466ED7}" type="presOf" srcId="{FE7AF13E-1F36-4617-985E-C20D556F67B5}" destId="{06A298E7-86FD-4506-A0C0-3DE180AEA347}" srcOrd="0" destOrd="0" presId="urn:microsoft.com/office/officeart/2005/8/layout/default"/>
    <dgm:cxn modelId="{35195D48-3179-42F0-8CF5-D6F20FA8B3A8}" srcId="{902F339F-A0B9-482B-A7CB-EDAC8F2A72B0}" destId="{F5AFA047-68B8-4252-AC7E-3B51BC351D69}" srcOrd="10" destOrd="0" parTransId="{625EEBA5-8788-4BA5-8E2B-99F504C1655A}" sibTransId="{14AD6746-CC11-4A6A-9627-D43244012CCF}"/>
    <dgm:cxn modelId="{B825D670-563A-4529-9CA8-9772EA20C6EA}" srcId="{902F339F-A0B9-482B-A7CB-EDAC8F2A72B0}" destId="{C4C5C142-0B80-464B-8A58-102C385086E4}" srcOrd="0" destOrd="0" parTransId="{62959526-D1DE-4294-9BC9-DF628F65F102}" sibTransId="{DA9485B4-EAC0-4214-8284-BB70B225E8B8}"/>
    <dgm:cxn modelId="{5AA20B74-A3D9-4361-A3A2-AABA19D31949}" type="presOf" srcId="{6E907CD9-E0D3-43A6-88AA-BF91571F13F6}" destId="{DF037E8C-BE54-44BD-8ED3-F0652B97036E}" srcOrd="0" destOrd="0" presId="urn:microsoft.com/office/officeart/2005/8/layout/default"/>
    <dgm:cxn modelId="{E16D9F55-7B59-4FD3-A184-6ED2E23A4D2D}" type="presOf" srcId="{84E10264-D9B4-4E20-BDF8-8B259FEF7739}" destId="{31377657-5BBD-4A37-8A77-CE0BF1A8BDB3}" srcOrd="0" destOrd="0" presId="urn:microsoft.com/office/officeart/2005/8/layout/default"/>
    <dgm:cxn modelId="{92B3FF58-3045-4B9D-82CD-9E045874AAD3}" srcId="{902F339F-A0B9-482B-A7CB-EDAC8F2A72B0}" destId="{1C5A7B4E-8D7F-4C8A-8A79-75051674D5FE}" srcOrd="2" destOrd="0" parTransId="{FC5DA8A8-3310-4A80-92E3-166190B206BE}" sibTransId="{4BB3E2E8-9967-4B21-8591-C64168B8AE0F}"/>
    <dgm:cxn modelId="{E8414F7E-129C-4EA8-97F6-55952E62B329}" type="presOf" srcId="{C0EA458F-471D-4C32-A2AC-75497E7E6CED}" destId="{858EFFC9-745E-4326-96DF-4D982FCE26B7}" srcOrd="0" destOrd="0" presId="urn:microsoft.com/office/officeart/2005/8/layout/default"/>
    <dgm:cxn modelId="{93603589-1024-4CFA-BD16-1C0749CBEBA9}" type="presOf" srcId="{C4C5C142-0B80-464B-8A58-102C385086E4}" destId="{64CBBCB4-C3A4-438C-8371-A8ADE2D0E779}" srcOrd="0" destOrd="0" presId="urn:microsoft.com/office/officeart/2005/8/layout/default"/>
    <dgm:cxn modelId="{D833AB92-640F-4787-9FAC-EFFC33470574}" srcId="{902F339F-A0B9-482B-A7CB-EDAC8F2A72B0}" destId="{84E10264-D9B4-4E20-BDF8-8B259FEF7739}" srcOrd="11" destOrd="0" parTransId="{FC712211-CA61-4720-B83C-3F44233FB580}" sibTransId="{2442BF12-5171-42BB-81E5-59075316C560}"/>
    <dgm:cxn modelId="{2C9BF4AB-2149-4726-91A2-6C8A7CB99BA9}" srcId="{902F339F-A0B9-482B-A7CB-EDAC8F2A72B0}" destId="{B4E37370-CF28-4BFD-B095-74FB508D809F}" srcOrd="9" destOrd="0" parTransId="{BC7C9311-2066-4DCE-A422-A41444E049F8}" sibTransId="{0A59C3FB-5F3C-4AA5-825F-F7FE0C7A9C6A}"/>
    <dgm:cxn modelId="{25653EBB-B6D6-4605-AE15-8303FF8B05E1}" type="presOf" srcId="{1C5A7B4E-8D7F-4C8A-8A79-75051674D5FE}" destId="{B8A257F5-4800-47BD-BD34-C681BA845F43}" srcOrd="0" destOrd="0" presId="urn:microsoft.com/office/officeart/2005/8/layout/default"/>
    <dgm:cxn modelId="{A7C252C2-B766-4AE9-8F62-4490022BC244}" srcId="{902F339F-A0B9-482B-A7CB-EDAC8F2A72B0}" destId="{C0EA458F-471D-4C32-A2AC-75497E7E6CED}" srcOrd="5" destOrd="0" parTransId="{F4B1DDC9-2C13-4D52-A33A-DB1B7725D225}" sibTransId="{390F340D-8A53-473F-B1A3-712551B6BCAA}"/>
    <dgm:cxn modelId="{428A54D2-DD34-48FA-9AD8-CB575C3C1F08}" type="presOf" srcId="{B4E37370-CF28-4BFD-B095-74FB508D809F}" destId="{697F78B8-9564-4770-A6B3-D21FF52F95DA}" srcOrd="0" destOrd="0" presId="urn:microsoft.com/office/officeart/2005/8/layout/default"/>
    <dgm:cxn modelId="{0D539AD3-DA73-4EA7-84CA-06706C637E8D}" srcId="{902F339F-A0B9-482B-A7CB-EDAC8F2A72B0}" destId="{A1487DD7-AD73-493D-BC16-1B91CAEE223C}" srcOrd="3" destOrd="0" parTransId="{C7325202-FF91-419A-A76C-B3091A7BBAFA}" sibTransId="{B3B17589-068D-44C7-88DB-8E16F86667CD}"/>
    <dgm:cxn modelId="{5CFCF8E1-818A-4E95-983E-32262F9B6B0B}" type="presOf" srcId="{5D571F1E-8668-4846-B8E0-0B8A1E3D7275}" destId="{A129ED29-C5C5-485D-87A1-887A8A7028F7}" srcOrd="0" destOrd="0" presId="urn:microsoft.com/office/officeart/2005/8/layout/default"/>
    <dgm:cxn modelId="{0C6551F1-99C7-4689-AED2-89448AC87083}" type="presOf" srcId="{57230580-B4A5-4AD8-B72B-E017D33C4457}" destId="{8093F500-EEBD-471A-8681-068EA811055E}" srcOrd="0" destOrd="0" presId="urn:microsoft.com/office/officeart/2005/8/layout/default"/>
    <dgm:cxn modelId="{5859D8F6-8DAB-4781-B65C-517982C78AC6}" type="presOf" srcId="{902F339F-A0B9-482B-A7CB-EDAC8F2A72B0}" destId="{709A65F8-5773-4747-B4E2-9A91F7B830B6}" srcOrd="0" destOrd="0" presId="urn:microsoft.com/office/officeart/2005/8/layout/default"/>
    <dgm:cxn modelId="{7AE958F8-19DA-4672-B90A-4A15810B5A24}" srcId="{902F339F-A0B9-482B-A7CB-EDAC8F2A72B0}" destId="{5D571F1E-8668-4846-B8E0-0B8A1E3D7275}" srcOrd="6" destOrd="0" parTransId="{3C5B1C49-EC15-4ADC-B524-3DC199BCA44E}" sibTransId="{7BDA4132-8DF9-42EC-86F3-57CDB3BCCC8A}"/>
    <dgm:cxn modelId="{E0D91AF9-7EC6-4A7B-8D11-6037EE22D360}" type="presOf" srcId="{A1487DD7-AD73-493D-BC16-1B91CAEE223C}" destId="{F6A9D5A2-F3C1-44EE-A12E-243D6BF9F60A}" srcOrd="0" destOrd="0" presId="urn:microsoft.com/office/officeart/2005/8/layout/default"/>
    <dgm:cxn modelId="{6D9D527D-BD1A-4EDC-B582-BA3E03A19307}" type="presParOf" srcId="{709A65F8-5773-4747-B4E2-9A91F7B830B6}" destId="{64CBBCB4-C3A4-438C-8371-A8ADE2D0E779}" srcOrd="0" destOrd="0" presId="urn:microsoft.com/office/officeart/2005/8/layout/default"/>
    <dgm:cxn modelId="{21D5132D-AE1C-4436-9348-BDD3E344D87D}" type="presParOf" srcId="{709A65F8-5773-4747-B4E2-9A91F7B830B6}" destId="{F673E300-BE8F-49DB-BDDE-DEEA4B554962}" srcOrd="1" destOrd="0" presId="urn:microsoft.com/office/officeart/2005/8/layout/default"/>
    <dgm:cxn modelId="{5738FEA0-E5D4-4FE8-8908-2991828CDC63}" type="presParOf" srcId="{709A65F8-5773-4747-B4E2-9A91F7B830B6}" destId="{8093F500-EEBD-471A-8681-068EA811055E}" srcOrd="2" destOrd="0" presId="urn:microsoft.com/office/officeart/2005/8/layout/default"/>
    <dgm:cxn modelId="{754746BC-09AF-4A28-8FA9-C6D0DA82431E}" type="presParOf" srcId="{709A65F8-5773-4747-B4E2-9A91F7B830B6}" destId="{C83455A8-5F2E-4C14-B055-24226495014F}" srcOrd="3" destOrd="0" presId="urn:microsoft.com/office/officeart/2005/8/layout/default"/>
    <dgm:cxn modelId="{0205137D-1EF8-4DD5-A820-49807057F097}" type="presParOf" srcId="{709A65F8-5773-4747-B4E2-9A91F7B830B6}" destId="{B8A257F5-4800-47BD-BD34-C681BA845F43}" srcOrd="4" destOrd="0" presId="urn:microsoft.com/office/officeart/2005/8/layout/default"/>
    <dgm:cxn modelId="{63BB613E-2923-4036-9695-E0ED7091964E}" type="presParOf" srcId="{709A65F8-5773-4747-B4E2-9A91F7B830B6}" destId="{9A0FFCE9-2854-4DC8-9AE2-6666C942BF19}" srcOrd="5" destOrd="0" presId="urn:microsoft.com/office/officeart/2005/8/layout/default"/>
    <dgm:cxn modelId="{C18FA898-12EB-4F7F-941F-EBB596EA6C34}" type="presParOf" srcId="{709A65F8-5773-4747-B4E2-9A91F7B830B6}" destId="{F6A9D5A2-F3C1-44EE-A12E-243D6BF9F60A}" srcOrd="6" destOrd="0" presId="urn:microsoft.com/office/officeart/2005/8/layout/default"/>
    <dgm:cxn modelId="{0E9E3F18-C606-4007-A0A7-45934BAB41AC}" type="presParOf" srcId="{709A65F8-5773-4747-B4E2-9A91F7B830B6}" destId="{573CBC97-0C36-450F-900A-7BEE881BF533}" srcOrd="7" destOrd="0" presId="urn:microsoft.com/office/officeart/2005/8/layout/default"/>
    <dgm:cxn modelId="{CC493488-2E45-4D10-8174-C34AD220BF6F}" type="presParOf" srcId="{709A65F8-5773-4747-B4E2-9A91F7B830B6}" destId="{DF037E8C-BE54-44BD-8ED3-F0652B97036E}" srcOrd="8" destOrd="0" presId="urn:microsoft.com/office/officeart/2005/8/layout/default"/>
    <dgm:cxn modelId="{3924BE0D-3FE9-479C-9AEA-7E818F4B5E70}" type="presParOf" srcId="{709A65F8-5773-4747-B4E2-9A91F7B830B6}" destId="{1B037C9F-3C62-4839-AB71-3FDD5BA2E141}" srcOrd="9" destOrd="0" presId="urn:microsoft.com/office/officeart/2005/8/layout/default"/>
    <dgm:cxn modelId="{62880519-58CA-491D-89E4-2BC50E4EA1A8}" type="presParOf" srcId="{709A65F8-5773-4747-B4E2-9A91F7B830B6}" destId="{858EFFC9-745E-4326-96DF-4D982FCE26B7}" srcOrd="10" destOrd="0" presId="urn:microsoft.com/office/officeart/2005/8/layout/default"/>
    <dgm:cxn modelId="{60A1AFF6-72B0-48AE-A501-005A2A2041BF}" type="presParOf" srcId="{709A65F8-5773-4747-B4E2-9A91F7B830B6}" destId="{63A8FA74-168A-4E5E-9054-86E95421028D}" srcOrd="11" destOrd="0" presId="urn:microsoft.com/office/officeart/2005/8/layout/default"/>
    <dgm:cxn modelId="{38F84C87-0556-4DC8-90EC-24D6EF6C6094}" type="presParOf" srcId="{709A65F8-5773-4747-B4E2-9A91F7B830B6}" destId="{A129ED29-C5C5-485D-87A1-887A8A7028F7}" srcOrd="12" destOrd="0" presId="urn:microsoft.com/office/officeart/2005/8/layout/default"/>
    <dgm:cxn modelId="{F645606A-BEDC-4747-B058-B7F2A7A116E9}" type="presParOf" srcId="{709A65F8-5773-4747-B4E2-9A91F7B830B6}" destId="{9D66D5E1-179B-4044-B760-82C9621AF925}" srcOrd="13" destOrd="0" presId="urn:microsoft.com/office/officeart/2005/8/layout/default"/>
    <dgm:cxn modelId="{EBA44F44-902A-496B-AC06-AD02D754037F}" type="presParOf" srcId="{709A65F8-5773-4747-B4E2-9A91F7B830B6}" destId="{9538C633-37B4-404E-AAED-729E810118A6}" srcOrd="14" destOrd="0" presId="urn:microsoft.com/office/officeart/2005/8/layout/default"/>
    <dgm:cxn modelId="{68CB70F6-F924-457A-BBA8-6395699B1362}" type="presParOf" srcId="{709A65F8-5773-4747-B4E2-9A91F7B830B6}" destId="{EA2B2493-8738-4246-A8A7-30AA8955BF27}" srcOrd="15" destOrd="0" presId="urn:microsoft.com/office/officeart/2005/8/layout/default"/>
    <dgm:cxn modelId="{3ED8DEB5-DFCB-4169-A84C-F5F61416B572}" type="presParOf" srcId="{709A65F8-5773-4747-B4E2-9A91F7B830B6}" destId="{06A298E7-86FD-4506-A0C0-3DE180AEA347}" srcOrd="16" destOrd="0" presId="urn:microsoft.com/office/officeart/2005/8/layout/default"/>
    <dgm:cxn modelId="{3C51FA9B-D123-4A20-B50E-F1C5E9AC9E26}" type="presParOf" srcId="{709A65F8-5773-4747-B4E2-9A91F7B830B6}" destId="{147A5257-5655-4AFD-A8EC-98E7C09EED45}" srcOrd="17" destOrd="0" presId="urn:microsoft.com/office/officeart/2005/8/layout/default"/>
    <dgm:cxn modelId="{D7FDCDF5-4ACA-44C4-AD0C-69B7DAC0B142}" type="presParOf" srcId="{709A65F8-5773-4747-B4E2-9A91F7B830B6}" destId="{697F78B8-9564-4770-A6B3-D21FF52F95DA}" srcOrd="18" destOrd="0" presId="urn:microsoft.com/office/officeart/2005/8/layout/default"/>
    <dgm:cxn modelId="{F9CA11EF-48DC-455B-99FB-5A3A14832D8D}" type="presParOf" srcId="{709A65F8-5773-4747-B4E2-9A91F7B830B6}" destId="{323DAF6B-D7CC-40F5-98C3-E7DEF9F251AB}" srcOrd="19" destOrd="0" presId="urn:microsoft.com/office/officeart/2005/8/layout/default"/>
    <dgm:cxn modelId="{7BE63758-C3BC-4A32-9E28-86D9A01B43B6}" type="presParOf" srcId="{709A65F8-5773-4747-B4E2-9A91F7B830B6}" destId="{FB873B97-525D-4875-874D-98C968B84389}" srcOrd="20" destOrd="0" presId="urn:microsoft.com/office/officeart/2005/8/layout/default"/>
    <dgm:cxn modelId="{77907501-55BB-46BE-A78B-8468270EA320}" type="presParOf" srcId="{709A65F8-5773-4747-B4E2-9A91F7B830B6}" destId="{3941B274-6BA7-4C97-B5C9-FEF80C0CD018}" srcOrd="21" destOrd="0" presId="urn:microsoft.com/office/officeart/2005/8/layout/default"/>
    <dgm:cxn modelId="{59049F07-0EEA-48FD-8BEC-2608466CAF3B}" type="presParOf" srcId="{709A65F8-5773-4747-B4E2-9A91F7B830B6}" destId="{31377657-5BBD-4A37-8A77-CE0BF1A8BDB3}"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BBCB4-C3A4-438C-8371-A8ADE2D0E779}">
      <dsp:nvSpPr>
        <dsp:cNvPr id="0" name=""/>
        <dsp:cNvSpPr/>
      </dsp:nvSpPr>
      <dsp:spPr>
        <a:xfrm>
          <a:off x="643971" y="1802"/>
          <a:ext cx="1534594" cy="920756"/>
        </a:xfrm>
        <a:prstGeom prst="rect">
          <a:avLst/>
        </a:prstGeom>
        <a:solidFill>
          <a:srgbClr val="3CAA37"/>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dirty="0">
              <a:solidFill>
                <a:schemeClr val="bg1"/>
              </a:solidFill>
              <a:latin typeface="+mn-lt"/>
              <a:cs typeface="Arial" panose="020B0604020202020204" pitchFamily="34" charset="0"/>
            </a:rPr>
            <a:t>Gone to sleep</a:t>
          </a:r>
        </a:p>
      </dsp:txBody>
      <dsp:txXfrm>
        <a:off x="643971" y="1802"/>
        <a:ext cx="1534594" cy="920756"/>
      </dsp:txXfrm>
    </dsp:sp>
    <dsp:sp modelId="{8093F500-EEBD-471A-8681-068EA811055E}">
      <dsp:nvSpPr>
        <dsp:cNvPr id="0" name=""/>
        <dsp:cNvSpPr/>
      </dsp:nvSpPr>
      <dsp:spPr>
        <a:xfrm>
          <a:off x="2332025" y="1802"/>
          <a:ext cx="1534594" cy="920756"/>
        </a:xfrm>
        <a:prstGeom prst="rect">
          <a:avLst/>
        </a:prstGeom>
        <a:solidFill>
          <a:srgbClr val="3CAA37"/>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dirty="0">
              <a:solidFill>
                <a:schemeClr val="bg1"/>
              </a:solidFill>
              <a:latin typeface="+mn-lt"/>
              <a:cs typeface="Arial" panose="020B0604020202020204" pitchFamily="34" charset="0"/>
            </a:rPr>
            <a:t>Passed on/over</a:t>
          </a:r>
        </a:p>
      </dsp:txBody>
      <dsp:txXfrm>
        <a:off x="2332025" y="1802"/>
        <a:ext cx="1534594" cy="920756"/>
      </dsp:txXfrm>
    </dsp:sp>
    <dsp:sp modelId="{B8A257F5-4800-47BD-BD34-C681BA845F43}">
      <dsp:nvSpPr>
        <dsp:cNvPr id="0" name=""/>
        <dsp:cNvSpPr/>
      </dsp:nvSpPr>
      <dsp:spPr>
        <a:xfrm>
          <a:off x="4020079" y="1802"/>
          <a:ext cx="1534594" cy="920756"/>
        </a:xfrm>
        <a:prstGeom prst="rect">
          <a:avLst/>
        </a:prstGeom>
        <a:solidFill>
          <a:srgbClr val="3CAA37"/>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dirty="0">
              <a:solidFill>
                <a:schemeClr val="bg1"/>
              </a:solidFill>
              <a:latin typeface="+mn-lt"/>
              <a:cs typeface="Arial" panose="020B0604020202020204" pitchFamily="34" charset="0"/>
            </a:rPr>
            <a:t>Gone to be a star</a:t>
          </a:r>
        </a:p>
      </dsp:txBody>
      <dsp:txXfrm>
        <a:off x="4020079" y="1802"/>
        <a:ext cx="1534594" cy="920756"/>
      </dsp:txXfrm>
    </dsp:sp>
    <dsp:sp modelId="{F6A9D5A2-F3C1-44EE-A12E-243D6BF9F60A}">
      <dsp:nvSpPr>
        <dsp:cNvPr id="0" name=""/>
        <dsp:cNvSpPr/>
      </dsp:nvSpPr>
      <dsp:spPr>
        <a:xfrm>
          <a:off x="5708133" y="1802"/>
          <a:ext cx="1534594" cy="920756"/>
        </a:xfrm>
        <a:prstGeom prst="rect">
          <a:avLst/>
        </a:prstGeom>
        <a:solidFill>
          <a:srgbClr val="3CAA37"/>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dirty="0">
              <a:solidFill>
                <a:schemeClr val="bg1"/>
              </a:solidFill>
              <a:latin typeface="+mn-lt"/>
              <a:cs typeface="Arial" panose="020B0604020202020204" pitchFamily="34" charset="0"/>
            </a:rPr>
            <a:t>Taken by the angels</a:t>
          </a:r>
        </a:p>
      </dsp:txBody>
      <dsp:txXfrm>
        <a:off x="5708133" y="1802"/>
        <a:ext cx="1534594" cy="920756"/>
      </dsp:txXfrm>
    </dsp:sp>
    <dsp:sp modelId="{DF037E8C-BE54-44BD-8ED3-F0652B97036E}">
      <dsp:nvSpPr>
        <dsp:cNvPr id="0" name=""/>
        <dsp:cNvSpPr/>
      </dsp:nvSpPr>
      <dsp:spPr>
        <a:xfrm>
          <a:off x="643971" y="1076018"/>
          <a:ext cx="1534594" cy="920756"/>
        </a:xfrm>
        <a:prstGeom prst="rect">
          <a:avLst/>
        </a:prstGeom>
        <a:solidFill>
          <a:srgbClr val="3CAA37"/>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dirty="0">
              <a:solidFill>
                <a:schemeClr val="bg1"/>
              </a:solidFill>
              <a:latin typeface="+mn-lt"/>
              <a:cs typeface="Arial" panose="020B0604020202020204" pitchFamily="34" charset="0"/>
            </a:rPr>
            <a:t>Gone to a better place</a:t>
          </a:r>
        </a:p>
      </dsp:txBody>
      <dsp:txXfrm>
        <a:off x="643971" y="1076018"/>
        <a:ext cx="1534594" cy="920756"/>
      </dsp:txXfrm>
    </dsp:sp>
    <dsp:sp modelId="{858EFFC9-745E-4326-96DF-4D982FCE26B7}">
      <dsp:nvSpPr>
        <dsp:cNvPr id="0" name=""/>
        <dsp:cNvSpPr/>
      </dsp:nvSpPr>
      <dsp:spPr>
        <a:xfrm>
          <a:off x="2332025" y="1076018"/>
          <a:ext cx="1534594" cy="920756"/>
        </a:xfrm>
        <a:prstGeom prst="rect">
          <a:avLst/>
        </a:prstGeom>
        <a:solidFill>
          <a:srgbClr val="3CAA37"/>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dirty="0">
              <a:solidFill>
                <a:schemeClr val="bg1"/>
              </a:solidFill>
              <a:latin typeface="+mn-lt"/>
              <a:cs typeface="Arial" panose="020B0604020202020204" pitchFamily="34" charset="0"/>
            </a:rPr>
            <a:t>At peace</a:t>
          </a:r>
        </a:p>
      </dsp:txBody>
      <dsp:txXfrm>
        <a:off x="2332025" y="1076018"/>
        <a:ext cx="1534594" cy="920756"/>
      </dsp:txXfrm>
    </dsp:sp>
    <dsp:sp modelId="{A129ED29-C5C5-485D-87A1-887A8A7028F7}">
      <dsp:nvSpPr>
        <dsp:cNvPr id="0" name=""/>
        <dsp:cNvSpPr/>
      </dsp:nvSpPr>
      <dsp:spPr>
        <a:xfrm>
          <a:off x="4020079" y="1076018"/>
          <a:ext cx="1534594" cy="920756"/>
        </a:xfrm>
        <a:prstGeom prst="rect">
          <a:avLst/>
        </a:prstGeom>
        <a:solidFill>
          <a:srgbClr val="3CAA37"/>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dirty="0">
              <a:solidFill>
                <a:schemeClr val="bg1"/>
              </a:solidFill>
              <a:latin typeface="+mn-lt"/>
              <a:cs typeface="Arial" panose="020B0604020202020204" pitchFamily="34" charset="0"/>
            </a:rPr>
            <a:t>Above the clouds</a:t>
          </a:r>
        </a:p>
      </dsp:txBody>
      <dsp:txXfrm>
        <a:off x="4020079" y="1076018"/>
        <a:ext cx="1534594" cy="920756"/>
      </dsp:txXfrm>
    </dsp:sp>
    <dsp:sp modelId="{9538C633-37B4-404E-AAED-729E810118A6}">
      <dsp:nvSpPr>
        <dsp:cNvPr id="0" name=""/>
        <dsp:cNvSpPr/>
      </dsp:nvSpPr>
      <dsp:spPr>
        <a:xfrm>
          <a:off x="5708133" y="1076018"/>
          <a:ext cx="1534594" cy="920756"/>
        </a:xfrm>
        <a:prstGeom prst="rect">
          <a:avLst/>
        </a:prstGeom>
        <a:solidFill>
          <a:srgbClr val="3CAA37"/>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dirty="0">
              <a:solidFill>
                <a:schemeClr val="bg1"/>
              </a:solidFill>
              <a:latin typeface="+mn-lt"/>
              <a:cs typeface="Arial" panose="020B0604020202020204" pitchFamily="34" charset="0"/>
            </a:rPr>
            <a:t>Slipped away</a:t>
          </a:r>
        </a:p>
      </dsp:txBody>
      <dsp:txXfrm>
        <a:off x="5708133" y="1076018"/>
        <a:ext cx="1534594" cy="920756"/>
      </dsp:txXfrm>
    </dsp:sp>
    <dsp:sp modelId="{06A298E7-86FD-4506-A0C0-3DE180AEA347}">
      <dsp:nvSpPr>
        <dsp:cNvPr id="0" name=""/>
        <dsp:cNvSpPr/>
      </dsp:nvSpPr>
      <dsp:spPr>
        <a:xfrm>
          <a:off x="643971" y="2150234"/>
          <a:ext cx="1534594" cy="920756"/>
        </a:xfrm>
        <a:prstGeom prst="rect">
          <a:avLst/>
        </a:prstGeom>
        <a:solidFill>
          <a:srgbClr val="3CAA37"/>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dirty="0">
              <a:solidFill>
                <a:schemeClr val="bg1"/>
              </a:solidFill>
              <a:latin typeface="+mn-lt"/>
              <a:cs typeface="Arial" panose="020B0604020202020204" pitchFamily="34" charset="0"/>
            </a:rPr>
            <a:t>Six foot under</a:t>
          </a:r>
        </a:p>
      </dsp:txBody>
      <dsp:txXfrm>
        <a:off x="643971" y="2150234"/>
        <a:ext cx="1534594" cy="920756"/>
      </dsp:txXfrm>
    </dsp:sp>
    <dsp:sp modelId="{697F78B8-9564-4770-A6B3-D21FF52F95DA}">
      <dsp:nvSpPr>
        <dsp:cNvPr id="0" name=""/>
        <dsp:cNvSpPr/>
      </dsp:nvSpPr>
      <dsp:spPr>
        <a:xfrm>
          <a:off x="2332025" y="2150234"/>
          <a:ext cx="1534594" cy="920756"/>
        </a:xfrm>
        <a:prstGeom prst="rect">
          <a:avLst/>
        </a:prstGeom>
        <a:solidFill>
          <a:srgbClr val="3CAA37"/>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dirty="0">
              <a:solidFill>
                <a:schemeClr val="bg1"/>
              </a:solidFill>
              <a:latin typeface="+mn-lt"/>
              <a:ea typeface="+mn-ea"/>
              <a:cs typeface="Arial" panose="020B0604020202020204" pitchFamily="34" charset="0"/>
            </a:rPr>
            <a:t>Snuffed it</a:t>
          </a:r>
        </a:p>
      </dsp:txBody>
      <dsp:txXfrm>
        <a:off x="2332025" y="2150234"/>
        <a:ext cx="1534594" cy="920756"/>
      </dsp:txXfrm>
    </dsp:sp>
    <dsp:sp modelId="{FB873B97-525D-4875-874D-98C968B84389}">
      <dsp:nvSpPr>
        <dsp:cNvPr id="0" name=""/>
        <dsp:cNvSpPr/>
      </dsp:nvSpPr>
      <dsp:spPr>
        <a:xfrm>
          <a:off x="4020079" y="2150234"/>
          <a:ext cx="1534594" cy="920756"/>
        </a:xfrm>
        <a:prstGeom prst="rect">
          <a:avLst/>
        </a:prstGeom>
        <a:solidFill>
          <a:srgbClr val="3CAA37"/>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dirty="0">
              <a:solidFill>
                <a:schemeClr val="bg1"/>
              </a:solidFill>
              <a:latin typeface="+mn-lt"/>
              <a:ea typeface="+mn-ea"/>
              <a:cs typeface="Arial" panose="020B0604020202020204" pitchFamily="34" charset="0"/>
            </a:rPr>
            <a:t>Went away</a:t>
          </a:r>
        </a:p>
      </dsp:txBody>
      <dsp:txXfrm>
        <a:off x="4020079" y="2150234"/>
        <a:ext cx="1534594" cy="920756"/>
      </dsp:txXfrm>
    </dsp:sp>
    <dsp:sp modelId="{31377657-5BBD-4A37-8A77-CE0BF1A8BDB3}">
      <dsp:nvSpPr>
        <dsp:cNvPr id="0" name=""/>
        <dsp:cNvSpPr/>
      </dsp:nvSpPr>
      <dsp:spPr>
        <a:xfrm>
          <a:off x="5708133" y="2150234"/>
          <a:ext cx="1534594" cy="920756"/>
        </a:xfrm>
        <a:prstGeom prst="rect">
          <a:avLst/>
        </a:prstGeom>
        <a:solidFill>
          <a:srgbClr val="3CAA37"/>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977900">
            <a:lnSpc>
              <a:spcPct val="90000"/>
            </a:lnSpc>
            <a:spcBef>
              <a:spcPct val="0"/>
            </a:spcBef>
            <a:spcAft>
              <a:spcPct val="35000"/>
            </a:spcAft>
            <a:buNone/>
          </a:pPr>
          <a:r>
            <a:rPr lang="en-GB" sz="2000" b="0" kern="1200" dirty="0">
              <a:solidFill>
                <a:schemeClr val="bg1"/>
              </a:solidFill>
              <a:latin typeface="+mn-lt"/>
              <a:ea typeface="+mn-ea"/>
              <a:cs typeface="Arial" panose="020B0604020202020204" pitchFamily="34" charset="0"/>
            </a:rPr>
            <a:t>Hung up his boots</a:t>
          </a:r>
        </a:p>
      </dsp:txBody>
      <dsp:txXfrm>
        <a:off x="5708133" y="2150234"/>
        <a:ext cx="1534594" cy="9207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35E96-4736-4013-A93D-C02DF87A1638}" type="datetimeFigureOut">
              <a:rPr lang="en-GB" smtClean="0"/>
              <a:t>09/11/2023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46526-97D4-4C19-B139-188D62197F59}" type="slidenum">
              <a:rPr lang="en-GB" smtClean="0"/>
              <a:t>‹#›</a:t>
            </a:fld>
            <a:endParaRPr lang="en-GB"/>
          </a:p>
        </p:txBody>
      </p:sp>
    </p:spTree>
    <p:extLst>
      <p:ext uri="{BB962C8B-B14F-4D97-AF65-F5344CB8AC3E}">
        <p14:creationId xmlns:p14="http://schemas.microsoft.com/office/powerpoint/2010/main" val="3721098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Welcome and introductions (go around the room asking people to introduce themselves – name, role, which school and why they have attended the session today).</a:t>
            </a:r>
          </a:p>
          <a:p>
            <a:pPr marL="457200" algn="just">
              <a:lnSpc>
                <a:spcPct val="107000"/>
              </a:lnSpc>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This Compassionate Friends ‘making a difference in a school and college setting’ session has been put together by St Luke’s as part of their Compassionate Schools programme.</a:t>
            </a:r>
          </a:p>
        </p:txBody>
      </p:sp>
      <p:sp>
        <p:nvSpPr>
          <p:cNvPr id="4" name="Slide Number Placeholder 3"/>
          <p:cNvSpPr>
            <a:spLocks noGrp="1"/>
          </p:cNvSpPr>
          <p:nvPr>
            <p:ph type="sldNum" sz="quarter" idx="5"/>
          </p:nvPr>
        </p:nvSpPr>
        <p:spPr/>
        <p:txBody>
          <a:bodyPr/>
          <a:lstStyle/>
          <a:p>
            <a:fld id="{77F46526-97D4-4C19-B139-188D62197F59}" type="slidenum">
              <a:rPr lang="en-GB" smtClean="0"/>
              <a:t>1</a:t>
            </a:fld>
            <a:endParaRPr lang="en-GB"/>
          </a:p>
        </p:txBody>
      </p:sp>
    </p:spTree>
    <p:extLst>
      <p:ext uri="{BB962C8B-B14F-4D97-AF65-F5344CB8AC3E}">
        <p14:creationId xmlns:p14="http://schemas.microsoft.com/office/powerpoint/2010/main" val="652272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Activity</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 ask the group to take a few minutes to think about any messages/language they received as a child or earlier in life talking about death and dying. </a:t>
            </a:r>
          </a:p>
          <a:p>
            <a:pPr marL="457200" algn="just">
              <a:lnSpc>
                <a:spcPct val="107000"/>
              </a:lnSpc>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You could provide your own personal experience as an example (if you wish/or if relevant). i.e. perhaps how you were told when your Grandparent died – language, how much information was given, when and where you were told (was the setting/environment right), were you given the opportunity to ask questions. Allow the group to share their personal experiences (if they wish). </a:t>
            </a:r>
          </a:p>
        </p:txBody>
      </p:sp>
      <p:sp>
        <p:nvSpPr>
          <p:cNvPr id="4" name="Slide Number Placeholder 3"/>
          <p:cNvSpPr>
            <a:spLocks noGrp="1"/>
          </p:cNvSpPr>
          <p:nvPr>
            <p:ph type="sldNum" sz="quarter" idx="5"/>
          </p:nvPr>
        </p:nvSpPr>
        <p:spPr/>
        <p:txBody>
          <a:bodyPr/>
          <a:lstStyle/>
          <a:p>
            <a:fld id="{77F46526-97D4-4C19-B139-188D62197F59}" type="slidenum">
              <a:rPr lang="en-GB" smtClean="0"/>
              <a:t>10</a:t>
            </a:fld>
            <a:endParaRPr lang="en-GB"/>
          </a:p>
        </p:txBody>
      </p:sp>
    </p:spTree>
    <p:extLst>
      <p:ext uri="{BB962C8B-B14F-4D97-AF65-F5344CB8AC3E}">
        <p14:creationId xmlns:p14="http://schemas.microsoft.com/office/powerpoint/2010/main" val="3602057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Phrases such as ‘gone to sleep’ or ‘passed away’ or words such as ‘gone’ or ‘lost’ may feel kinder but are misleading and can lead to confusion. For instance, we encourage children to 'find' things that they have 'lost' so they may continue to look for the person who has died. Similarly, using the term ‘gone to sleep’ may lead them to associate going to sleep with dying which can result in anxieties at bedtime.</a:t>
            </a:r>
          </a:p>
        </p:txBody>
      </p:sp>
      <p:sp>
        <p:nvSpPr>
          <p:cNvPr id="4" name="Slide Number Placeholder 3"/>
          <p:cNvSpPr>
            <a:spLocks noGrp="1"/>
          </p:cNvSpPr>
          <p:nvPr>
            <p:ph type="sldNum" sz="quarter" idx="5"/>
          </p:nvPr>
        </p:nvSpPr>
        <p:spPr/>
        <p:txBody>
          <a:bodyPr/>
          <a:lstStyle/>
          <a:p>
            <a:fld id="{77F46526-97D4-4C19-B139-188D62197F59}" type="slidenum">
              <a:rPr lang="en-GB" smtClean="0"/>
              <a:t>11</a:t>
            </a:fld>
            <a:endParaRPr lang="en-GB"/>
          </a:p>
        </p:txBody>
      </p:sp>
    </p:spTree>
    <p:extLst>
      <p:ext uri="{BB962C8B-B14F-4D97-AF65-F5344CB8AC3E}">
        <p14:creationId xmlns:p14="http://schemas.microsoft.com/office/powerpoint/2010/main" val="2326147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F46526-97D4-4C19-B139-188D62197F59}" type="slidenum">
              <a:rPr lang="en-GB" smtClean="0"/>
              <a:t>12</a:t>
            </a:fld>
            <a:endParaRPr lang="en-GB"/>
          </a:p>
        </p:txBody>
      </p:sp>
    </p:spTree>
    <p:extLst>
      <p:ext uri="{BB962C8B-B14F-4D97-AF65-F5344CB8AC3E}">
        <p14:creationId xmlns:p14="http://schemas.microsoft.com/office/powerpoint/2010/main" val="2273244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Pre bereavement stage:</a:t>
            </a:r>
          </a:p>
          <a:p>
            <a:pPr marL="342900" lvl="0" indent="-342900" algn="just">
              <a:lnSpc>
                <a:spcPct val="107000"/>
              </a:lnSpc>
              <a:buFont typeface="Symbol" panose="05050102010706020507" pitchFamily="18" charset="2"/>
              <a:buChar cha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Uncertainty about how much time left</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 creates anxiety for children and family as a whole. </a:t>
            </a:r>
          </a:p>
          <a:p>
            <a:pPr marL="342900" lvl="0" indent="-342900" algn="just">
              <a:lnSpc>
                <a:spcPct val="107000"/>
              </a:lnSpc>
              <a:buFont typeface="Symbol" panose="05050102010706020507" pitchFamily="18" charset="2"/>
              <a:buChar cha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Distribution of family routines</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 suddenly natural routines are disrupted.  </a:t>
            </a:r>
          </a:p>
          <a:p>
            <a:pPr marL="342900" lvl="0" indent="-342900" algn="just">
              <a:lnSpc>
                <a:spcPct val="107000"/>
              </a:lnSpc>
              <a:buFont typeface="Symbol" panose="05050102010706020507" pitchFamily="18" charset="2"/>
              <a:buChar cha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Social isolation</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 happening every day, especially with a relative with a life limiting illness. </a:t>
            </a:r>
          </a:p>
          <a:p>
            <a:pPr marL="342900" lvl="0" indent="-342900" algn="just">
              <a:lnSpc>
                <a:spcPct val="107000"/>
              </a:lnSpc>
              <a:buFont typeface="Symbol" panose="05050102010706020507" pitchFamily="18" charset="2"/>
              <a:buChar cha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Communication difficulties</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 possible communication breakdowns.</a:t>
            </a:r>
          </a:p>
          <a:p>
            <a:pPr marL="342900" lvl="0" indent="-342900" algn="just">
              <a:lnSpc>
                <a:spcPct val="107000"/>
              </a:lnSpc>
              <a:buFont typeface="Symbol" panose="05050102010706020507" pitchFamily="18" charset="2"/>
              <a:buChar cha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Rapid changes in roles</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 children may have to step up (might have to help with meals or looking after siblings).</a:t>
            </a:r>
          </a:p>
          <a:p>
            <a:pPr marL="342900" lvl="0" indent="-342900" algn="just">
              <a:lnSpc>
                <a:spcPct val="107000"/>
              </a:lnSpc>
              <a:buFont typeface="Symbol" panose="05050102010706020507" pitchFamily="18" charset="2"/>
              <a:buChar cha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Lack of fun or enjoyment</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 difficult for children living with a relative with a life limiting illness to actually find any joy or fun in life.</a:t>
            </a:r>
          </a:p>
          <a:p>
            <a:pPr marL="342900" lvl="0" indent="-342900" algn="just">
              <a:lnSpc>
                <a:spcPct val="107000"/>
              </a:lnSpc>
              <a:buFont typeface="Symbol" panose="05050102010706020507" pitchFamily="18" charset="2"/>
              <a:buChar cha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Loss of a future together</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 thinking about what it might be like in the future not to have that really important person in their life (whether a parent, sibling, Grandparent, Aunt, Uncle etc). </a:t>
            </a:r>
          </a:p>
          <a:p>
            <a:pPr marL="342900" lvl="0" indent="-342900" algn="just">
              <a:lnSpc>
                <a:spcPct val="107000"/>
              </a:lnSpc>
              <a:buFont typeface="Symbol" panose="05050102010706020507" pitchFamily="18" charset="2"/>
              <a:buChar cha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Intrusion by professionals</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 more people involved in the family i.e. social care, hospice care, doctors/nurses, more phone calls which may cause more anxiety in the house. </a:t>
            </a:r>
          </a:p>
          <a:p>
            <a:pPr marL="342900" lvl="0" indent="-342900" algn="just">
              <a:lnSpc>
                <a:spcPct val="107000"/>
              </a:lnSpc>
              <a:spcAft>
                <a:spcPts val="800"/>
              </a:spcAft>
              <a:buFont typeface="Symbol" panose="05050102010706020507" pitchFamily="18" charset="2"/>
              <a:buChar cha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Vulnerable family members at risk</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 all this creates more anxiety.  </a:t>
            </a:r>
          </a:p>
        </p:txBody>
      </p:sp>
      <p:sp>
        <p:nvSpPr>
          <p:cNvPr id="4" name="Slide Number Placeholder 3"/>
          <p:cNvSpPr>
            <a:spLocks noGrp="1"/>
          </p:cNvSpPr>
          <p:nvPr>
            <p:ph type="sldNum" sz="quarter" idx="5"/>
          </p:nvPr>
        </p:nvSpPr>
        <p:spPr/>
        <p:txBody>
          <a:bodyPr/>
          <a:lstStyle/>
          <a:p>
            <a:fld id="{77F46526-97D4-4C19-B139-188D62197F59}" type="slidenum">
              <a:rPr lang="en-GB" smtClean="0"/>
              <a:t>13</a:t>
            </a:fld>
            <a:endParaRPr lang="en-GB"/>
          </a:p>
        </p:txBody>
      </p:sp>
    </p:spTree>
    <p:extLst>
      <p:ext uri="{BB962C8B-B14F-4D97-AF65-F5344CB8AC3E}">
        <p14:creationId xmlns:p14="http://schemas.microsoft.com/office/powerpoint/2010/main" val="1250992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spcAft>
                <a:spcPts val="800"/>
              </a:spcAft>
              <a:buFont typeface="Symbol" panose="05050102010706020507" pitchFamily="18" charset="2"/>
              <a:buChar cha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Group discussion</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 what else might children need? What do children need from their school/college?</a:t>
            </a:r>
          </a:p>
        </p:txBody>
      </p:sp>
      <p:sp>
        <p:nvSpPr>
          <p:cNvPr id="4" name="Slide Number Placeholder 3"/>
          <p:cNvSpPr>
            <a:spLocks noGrp="1"/>
          </p:cNvSpPr>
          <p:nvPr>
            <p:ph type="sldNum" sz="quarter" idx="5"/>
          </p:nvPr>
        </p:nvSpPr>
        <p:spPr/>
        <p:txBody>
          <a:bodyPr/>
          <a:lstStyle/>
          <a:p>
            <a:fld id="{77F46526-97D4-4C19-B139-188D62197F59}" type="slidenum">
              <a:rPr lang="en-GB" smtClean="0"/>
              <a:t>14</a:t>
            </a:fld>
            <a:endParaRPr lang="en-GB"/>
          </a:p>
        </p:txBody>
      </p:sp>
    </p:spTree>
    <p:extLst>
      <p:ext uri="{BB962C8B-B14F-4D97-AF65-F5344CB8AC3E}">
        <p14:creationId xmlns:p14="http://schemas.microsoft.com/office/powerpoint/2010/main" val="313875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L.E.N.D is an acronym that was developed by St Luke’s when it launched Compassionate Communities in 2017-2018. </a:t>
            </a:r>
          </a:p>
          <a:p>
            <a:pPr marL="342900" lvl="0" indent="-342900" algn="just">
              <a:lnSpc>
                <a:spcPct val="107000"/>
              </a:lnSpc>
              <a:spcAft>
                <a:spcPts val="800"/>
              </a:spcAft>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Explain what L.E.N.D stands for – Listen, Empathise, Notice and Do. The next few slides will demonstrate how the L.E.N.D model links to schools and colleges.</a:t>
            </a:r>
          </a:p>
        </p:txBody>
      </p:sp>
      <p:sp>
        <p:nvSpPr>
          <p:cNvPr id="4" name="Slide Number Placeholder 3"/>
          <p:cNvSpPr>
            <a:spLocks noGrp="1"/>
          </p:cNvSpPr>
          <p:nvPr>
            <p:ph type="sldNum" sz="quarter" idx="5"/>
          </p:nvPr>
        </p:nvSpPr>
        <p:spPr/>
        <p:txBody>
          <a:bodyPr/>
          <a:lstStyle/>
          <a:p>
            <a:fld id="{77F46526-97D4-4C19-B139-188D62197F59}" type="slidenum">
              <a:rPr lang="en-GB" smtClean="0"/>
              <a:t>15</a:t>
            </a:fld>
            <a:endParaRPr lang="en-GB"/>
          </a:p>
        </p:txBody>
      </p:sp>
    </p:spTree>
    <p:extLst>
      <p:ext uri="{BB962C8B-B14F-4D97-AF65-F5344CB8AC3E}">
        <p14:creationId xmlns:p14="http://schemas.microsoft.com/office/powerpoint/2010/main" val="1839690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Break</a:t>
            </a:r>
          </a:p>
        </p:txBody>
      </p:sp>
      <p:sp>
        <p:nvSpPr>
          <p:cNvPr id="4" name="Slide Number Placeholder 3"/>
          <p:cNvSpPr>
            <a:spLocks noGrp="1"/>
          </p:cNvSpPr>
          <p:nvPr>
            <p:ph type="sldNum" sz="quarter" idx="5"/>
          </p:nvPr>
        </p:nvSpPr>
        <p:spPr/>
        <p:txBody>
          <a:bodyPr/>
          <a:lstStyle/>
          <a:p>
            <a:fld id="{77F46526-97D4-4C19-B139-188D62197F59}" type="slidenum">
              <a:rPr lang="en-GB" smtClean="0"/>
              <a:t>16</a:t>
            </a:fld>
            <a:endParaRPr lang="en-GB"/>
          </a:p>
        </p:txBody>
      </p:sp>
    </p:spTree>
    <p:extLst>
      <p:ext uri="{BB962C8B-B14F-4D97-AF65-F5344CB8AC3E}">
        <p14:creationId xmlns:p14="http://schemas.microsoft.com/office/powerpoint/2010/main" val="254071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Explain in further detail what L.E.N.D stands for:</a:t>
            </a:r>
          </a:p>
          <a:p>
            <a:pPr marL="457200" algn="just">
              <a:lnSpc>
                <a:spcPct val="107000"/>
              </a:lnSpc>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07000"/>
              </a:lnSpc>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Listen</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 to help people to talk over what they need, their worries or what they want to do.</a:t>
            </a:r>
          </a:p>
          <a:p>
            <a:pPr marL="457200" algn="just">
              <a:lnSpc>
                <a:spcPct val="107000"/>
              </a:lnSpc>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Empathise</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 to acknowledge their situation and respect their choices.</a:t>
            </a:r>
          </a:p>
          <a:p>
            <a:pPr marL="457200" algn="just">
              <a:lnSpc>
                <a:spcPct val="107000"/>
              </a:lnSpc>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Notice</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 when someone may need some company, to have a chat, a helping hand or when they don’t!</a:t>
            </a:r>
          </a:p>
          <a:p>
            <a:pPr marL="457200" algn="just">
              <a:lnSpc>
                <a:spcPct val="107000"/>
              </a:lnSpc>
              <a:spcAft>
                <a:spcPts val="800"/>
              </a:spcAft>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Do</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 by giving practical support, signpost to services and resources, work with others to be a compassionate community.</a:t>
            </a:r>
          </a:p>
        </p:txBody>
      </p:sp>
      <p:sp>
        <p:nvSpPr>
          <p:cNvPr id="4" name="Slide Number Placeholder 3"/>
          <p:cNvSpPr>
            <a:spLocks noGrp="1"/>
          </p:cNvSpPr>
          <p:nvPr>
            <p:ph type="sldNum" sz="quarter" idx="5"/>
          </p:nvPr>
        </p:nvSpPr>
        <p:spPr/>
        <p:txBody>
          <a:bodyPr/>
          <a:lstStyle/>
          <a:p>
            <a:fld id="{77F46526-97D4-4C19-B139-188D62197F59}" type="slidenum">
              <a:rPr lang="en-GB" smtClean="0"/>
              <a:t>17</a:t>
            </a:fld>
            <a:endParaRPr lang="en-GB"/>
          </a:p>
        </p:txBody>
      </p:sp>
    </p:spTree>
    <p:extLst>
      <p:ext uri="{BB962C8B-B14F-4D97-AF65-F5344CB8AC3E}">
        <p14:creationId xmlns:p14="http://schemas.microsoft.com/office/powerpoint/2010/main" val="4293865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400"/>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Listen to help people talk over what they need, their worries or what they want to do.</a:t>
            </a:r>
          </a:p>
          <a:p>
            <a:pPr>
              <a:defRPr sz="1400"/>
            </a:pPr>
            <a:endParaRPr lang="en-GB" sz="10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Discuss each one briefly and ask the group of their thoughts. </a:t>
            </a:r>
          </a:p>
          <a:p>
            <a:endParaRPr lang="en-GB" sz="1000" dirty="0"/>
          </a:p>
        </p:txBody>
      </p:sp>
    </p:spTree>
    <p:extLst>
      <p:ext uri="{BB962C8B-B14F-4D97-AF65-F5344CB8AC3E}">
        <p14:creationId xmlns:p14="http://schemas.microsoft.com/office/powerpoint/2010/main" val="3122622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Before we start, we need to agree how we want to work as a group during this session to ensure:</a:t>
            </a:r>
          </a:p>
          <a:p>
            <a:pPr marL="457200" algn="just">
              <a:lnSpc>
                <a:spcPct val="107000"/>
              </a:lnSpc>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gn="just">
              <a:lnSpc>
                <a:spcPct val="107000"/>
              </a:lnSpc>
              <a:buFont typeface="Courier New" panose="02070309020205020404" pitchFamily="49" charset="0"/>
              <a:buChar char="o"/>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It is an open and respectful environment.</a:t>
            </a:r>
          </a:p>
          <a:p>
            <a:pPr marL="742950" lvl="1" indent="-285750" algn="just">
              <a:lnSpc>
                <a:spcPct val="107000"/>
              </a:lnSpc>
              <a:buFont typeface="Courier New" panose="02070309020205020404" pitchFamily="49" charset="0"/>
              <a:buChar char="o"/>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All feel safe to share ideas and opinions.</a:t>
            </a:r>
          </a:p>
          <a:p>
            <a:pPr marL="742950" lvl="1" indent="-285750" algn="just">
              <a:lnSpc>
                <a:spcPct val="107000"/>
              </a:lnSpc>
              <a:spcAft>
                <a:spcPts val="800"/>
              </a:spcAft>
              <a:buFont typeface="Courier New" panose="02070309020205020404" pitchFamily="49" charset="0"/>
              <a:buChar char="o"/>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Examples – respecting other people’s opinions, provide an opportunity for all to speak, remain confidential (especially around colleagues and students).</a:t>
            </a:r>
          </a:p>
        </p:txBody>
      </p:sp>
      <p:sp>
        <p:nvSpPr>
          <p:cNvPr id="4" name="Slide Number Placeholder 3"/>
          <p:cNvSpPr>
            <a:spLocks noGrp="1"/>
          </p:cNvSpPr>
          <p:nvPr>
            <p:ph type="sldNum" sz="quarter" idx="5"/>
          </p:nvPr>
        </p:nvSpPr>
        <p:spPr/>
        <p:txBody>
          <a:bodyPr/>
          <a:lstStyle/>
          <a:p>
            <a:fld id="{77F46526-97D4-4C19-B139-188D62197F59}" type="slidenum">
              <a:rPr lang="en-GB" smtClean="0"/>
              <a:t>2</a:t>
            </a:fld>
            <a:endParaRPr lang="en-GB"/>
          </a:p>
        </p:txBody>
      </p:sp>
    </p:spTree>
    <p:extLst>
      <p:ext uri="{BB962C8B-B14F-4D97-AF65-F5344CB8AC3E}">
        <p14:creationId xmlns:p14="http://schemas.microsoft.com/office/powerpoint/2010/main" val="32836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pPr algn="just">
              <a:lnSpc>
                <a:spcPct val="107000"/>
              </a:lnSpc>
              <a:spcAft>
                <a:spcPts val="800"/>
              </a:spcAft>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Small activity</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 in pairs or small group to talk about why listening can be more difficult. This may start evoking comments such as – it being a taboo subject. Having conversations about death with a child can be difficult. Worried about how much they will understand or how they will react. However, emphasis that speaking honestly can help children feel supported. An opportunity to talk about: </a:t>
            </a:r>
          </a:p>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What’s important to them. </a:t>
            </a:r>
          </a:p>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What they need to feel more comfortable. </a:t>
            </a:r>
          </a:p>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If they have any worries or concerns about the future. </a:t>
            </a:r>
          </a:p>
          <a:p>
            <a:pPr marL="342900" lvl="0" indent="-342900" algn="just">
              <a:lnSpc>
                <a:spcPct val="107000"/>
              </a:lnSpc>
              <a:spcAft>
                <a:spcPts val="800"/>
              </a:spcAft>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Everyday issues, news and interests to help then feel a sense of normality. </a:t>
            </a:r>
          </a:p>
          <a:p>
            <a:pPr marL="342900" lvl="0" indent="-342900" algn="just">
              <a:lnSpc>
                <a:spcPct val="107000"/>
              </a:lnSpc>
              <a:spcAft>
                <a:spcPts val="800"/>
              </a:spcAft>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Their loved one - giving them an opportunity to share memories as this helps with the grieving process.</a:t>
            </a:r>
            <a:endParaRPr lang="en-GB" sz="1000" dirty="0"/>
          </a:p>
        </p:txBody>
      </p:sp>
    </p:spTree>
    <p:extLst>
      <p:ext uri="{BB962C8B-B14F-4D97-AF65-F5344CB8AC3E}">
        <p14:creationId xmlns:p14="http://schemas.microsoft.com/office/powerpoint/2010/main" val="592109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Emphasise</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that </a:t>
            </a:r>
            <a:r>
              <a:rPr lang="en-GB" sz="1000" i="1" kern="100" dirty="0">
                <a:effectLst/>
                <a:latin typeface="Calibri" panose="020F0502020204030204" pitchFamily="34" charset="0"/>
                <a:ea typeface="Calibri" panose="020F0502020204030204" pitchFamily="34" charset="0"/>
                <a:cs typeface="Times New Roman" panose="02020603050405020304" pitchFamily="18" charset="0"/>
              </a:rPr>
              <a:t>‘It is very doubtful that we will look back and say it was wrong to talk directly and openly to children about difficult things’.</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77F46526-97D4-4C19-B139-188D62197F59}" type="slidenum">
              <a:rPr lang="en-GB" smtClean="0"/>
              <a:t>21</a:t>
            </a:fld>
            <a:endParaRPr lang="en-GB"/>
          </a:p>
        </p:txBody>
      </p:sp>
    </p:spTree>
    <p:extLst>
      <p:ext uri="{BB962C8B-B14F-4D97-AF65-F5344CB8AC3E}">
        <p14:creationId xmlns:p14="http://schemas.microsoft.com/office/powerpoint/2010/main" val="2047216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219340D-DFD8-16A6-E9A3-E431D6FEE746}"/>
              </a:ext>
            </a:extLst>
          </p:cNvPr>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Empathy always begins with good listening. </a:t>
            </a:r>
          </a:p>
          <a:p>
            <a:pPr marL="914400" algn="just">
              <a:lnSpc>
                <a:spcPct val="107000"/>
              </a:lnSpc>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Changes in the child’s behaviour needs to be responded with empathy, support and understanding during the stressful time while the child tries to adjust to the huge absence in their life.</a:t>
            </a:r>
          </a:p>
          <a:p>
            <a:pPr marL="914400" algn="just">
              <a:lnSpc>
                <a:spcPct val="107000"/>
              </a:lnSpc>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Your caring presence and the words ‘I’m so sorry’ with a hug or touch of a hand will give authentic expression to what is needed. Remembering and honouring their loved one’s memory such as their birthday or anniversary of their death.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7726B11-BC11-A8CE-EDF7-0B16EBD2F6EA}"/>
              </a:ext>
            </a:extLst>
          </p:cNvPr>
          <p:cNvSpPr>
            <a:spLocks noGrp="1"/>
          </p:cNvSpPr>
          <p:nvPr>
            <p:ph type="body" idx="1"/>
          </p:nvPr>
        </p:nvSpPr>
        <p:spPr/>
        <p:txBody>
          <a:bodyPr/>
          <a:lstStyle/>
          <a:p>
            <a:pPr marL="285750" indent="-285750">
              <a:buFont typeface="Arial" panose="020B0604020202020204" pitchFamily="34" charset="0"/>
              <a:buChar char="•"/>
            </a:pPr>
            <a:r>
              <a:rPr lang="en-GB" sz="1000" b="1" dirty="0">
                <a:effectLst/>
                <a:latin typeface="Calibri" panose="020F0502020204030204" pitchFamily="34" charset="0"/>
                <a:ea typeface="Calibri" panose="020F0502020204030204" pitchFamily="34" charset="0"/>
                <a:cs typeface="Times New Roman" panose="02020603050405020304" pitchFamily="18" charset="0"/>
              </a:rPr>
              <a:t>Watch video</a:t>
            </a:r>
            <a:r>
              <a:rPr lang="en-GB" sz="1000" dirty="0">
                <a:effectLst/>
                <a:latin typeface="Calibri" panose="020F0502020204030204" pitchFamily="34" charset="0"/>
                <a:ea typeface="Calibri" panose="020F0502020204030204" pitchFamily="34" charset="0"/>
                <a:cs typeface="Times New Roman" panose="02020603050405020304" pitchFamily="18" charset="0"/>
              </a:rPr>
              <a:t> – what are people’s thoughts?</a:t>
            </a:r>
            <a:endParaRPr lang="en-GB" sz="10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64A07BB-650C-EE51-84BC-2EA91B9C353F}"/>
              </a:ext>
            </a:extLst>
          </p:cNvPr>
          <p:cNvSpPr>
            <a:spLocks noGrp="1"/>
          </p:cNvSpPr>
          <p:nvPr>
            <p:ph type="body" idx="1"/>
          </p:nvPr>
        </p:nvSpPr>
        <p:spPr/>
        <p:txBody>
          <a:bodyPr/>
          <a:lstStyle/>
          <a:p>
            <a:pPr algn="just">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N is for Notice</a:t>
            </a:r>
          </a:p>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Notice when someone wants your help, to talk or don’t. </a:t>
            </a:r>
          </a:p>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Change in behaviour.</a:t>
            </a:r>
          </a:p>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Absences from school.</a:t>
            </a:r>
          </a:p>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Anxiety, emotions, inappropriate language. </a:t>
            </a:r>
          </a:p>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Homework not being completed. </a:t>
            </a:r>
          </a:p>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Body language. </a:t>
            </a:r>
          </a:p>
          <a:p>
            <a:pPr marL="342900" lvl="0" indent="-342900" algn="just">
              <a:lnSpc>
                <a:spcPct val="107000"/>
              </a:lnSpc>
              <a:spcAft>
                <a:spcPts val="800"/>
              </a:spcAft>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Notice a change with parents, siblings.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4391A3B-9FD8-673F-625C-7DA64FB4E43B}"/>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D is for Do - ways to alert a teacher, safe space, starfish stickers, memorial place, Compassionate Buddies, Good grief clubs, Forum Theatre, signpost etc. </a:t>
            </a:r>
          </a:p>
          <a:p>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Normality</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 routines of school life can offer a sense of security and continuity.</a:t>
            </a:r>
          </a:p>
          <a:p>
            <a:pPr marL="342900" lvl="0" indent="-342900" algn="just">
              <a:lnSpc>
                <a:spcPct val="107000"/>
              </a:lnSpc>
              <a:buFont typeface="Symbol" panose="05050102010706020507" pitchFamily="18" charset="2"/>
              <a:buChar cha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A listening ear</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 schools can provide an opportunity to talk about what has happened with a familiar and trusted adult in a peace and calm environment.</a:t>
            </a:r>
          </a:p>
          <a:p>
            <a:pPr marL="342900" lvl="0" indent="-342900" algn="just">
              <a:lnSpc>
                <a:spcPct val="107000"/>
              </a:lnSpc>
              <a:buFont typeface="Symbol" panose="05050102010706020507" pitchFamily="18" charset="2"/>
              <a:buChar cha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The opportunity to be a child/adolescent </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 even when deeply sad, children still need to be children. School offers the chance to play, laugh, sing and generally just be a child without feeling guilty.</a:t>
            </a:r>
          </a:p>
          <a:p>
            <a:pPr marL="342900" lvl="0" indent="-342900" algn="just">
              <a:lnSpc>
                <a:spcPct val="107000"/>
              </a:lnSpc>
              <a:buFont typeface="Symbol" panose="05050102010706020507" pitchFamily="18" charset="2"/>
              <a:buChar cha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Be proactive </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have a selection of resources available i.e. books as these are a wonderful way to gently introduce the conversation of death and dying.</a:t>
            </a:r>
          </a:p>
          <a:p>
            <a:pPr marL="342900" lvl="0" indent="-342900" algn="just">
              <a:lnSpc>
                <a:spcPct val="107000"/>
              </a:lnSpc>
              <a:buFont typeface="Symbol" panose="05050102010706020507" pitchFamily="18" charset="2"/>
              <a:buChar cha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Keep in contact with home </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-good communication with home will help your school to be aware and have a more realistic picture of how the child is coping. </a:t>
            </a:r>
          </a:p>
          <a:p>
            <a:pPr marL="342900" lvl="0" indent="-342900" algn="just">
              <a:lnSpc>
                <a:spcPct val="107000"/>
              </a:lnSpc>
              <a:spcAft>
                <a:spcPts val="800"/>
              </a:spcAft>
              <a:buFont typeface="Symbol" panose="05050102010706020507" pitchFamily="18" charset="2"/>
              <a:buChar cha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Transition</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 it is helpful for information to be passed about the pupil’s circumstances, so they do not need to repeat their story at each transition point.  </a:t>
            </a:r>
          </a:p>
        </p:txBody>
      </p:sp>
      <p:sp>
        <p:nvSpPr>
          <p:cNvPr id="4" name="Slide Number Placeholder 3"/>
          <p:cNvSpPr>
            <a:spLocks noGrp="1"/>
          </p:cNvSpPr>
          <p:nvPr>
            <p:ph type="sldNum" sz="quarter" idx="5"/>
          </p:nvPr>
        </p:nvSpPr>
        <p:spPr/>
        <p:txBody>
          <a:bodyPr/>
          <a:lstStyle/>
          <a:p>
            <a:fld id="{77F46526-97D4-4C19-B139-188D62197F59}" type="slidenum">
              <a:rPr lang="en-GB" smtClean="0"/>
              <a:t>26</a:t>
            </a:fld>
            <a:endParaRPr lang="en-GB"/>
          </a:p>
        </p:txBody>
      </p:sp>
    </p:spTree>
    <p:extLst>
      <p:ext uri="{BB962C8B-B14F-4D97-AF65-F5344CB8AC3E}">
        <p14:creationId xmlns:p14="http://schemas.microsoft.com/office/powerpoint/2010/main" val="3590563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Watch video.</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7F46526-97D4-4C19-B139-188D62197F59}" type="slidenum">
              <a:rPr lang="en-GB" smtClean="0"/>
              <a:t>27</a:t>
            </a:fld>
            <a:endParaRPr lang="en-GB"/>
          </a:p>
        </p:txBody>
      </p:sp>
    </p:spTree>
    <p:extLst>
      <p:ext uri="{BB962C8B-B14F-4D97-AF65-F5344CB8AC3E}">
        <p14:creationId xmlns:p14="http://schemas.microsoft.com/office/powerpoint/2010/main" val="1076891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 Schools will have compassionate buddies, friends and champions scheme. </a:t>
            </a:r>
          </a:p>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2. Death and loss will not be a taboo subject in school settings.</a:t>
            </a:r>
          </a:p>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3. Schools to have a policy on how to inform and support pupils and/or colleagues about a death or disclosure of a terminal illness.</a:t>
            </a:r>
          </a:p>
          <a:p>
            <a:pPr marL="342900" lvl="0" indent="-342900" algn="just">
              <a:lnSpc>
                <a:spcPct val="107000"/>
              </a:lnSpc>
              <a:spcAft>
                <a:spcPts val="800"/>
              </a:spcAft>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4. Staff have access to anticipatory grief and bereavement training and can demonstrate an understanding of the school’s policy on how to inform and support pupils and/or colleagues about a death or disclosure of a terminal illness.</a:t>
            </a:r>
          </a:p>
        </p:txBody>
      </p:sp>
      <p:sp>
        <p:nvSpPr>
          <p:cNvPr id="4" name="Slide Number Placeholder 3"/>
          <p:cNvSpPr>
            <a:spLocks noGrp="1"/>
          </p:cNvSpPr>
          <p:nvPr>
            <p:ph type="sldNum" sz="quarter" idx="5"/>
          </p:nvPr>
        </p:nvSpPr>
        <p:spPr/>
        <p:txBody>
          <a:bodyPr/>
          <a:lstStyle/>
          <a:p>
            <a:fld id="{77F46526-97D4-4C19-B139-188D62197F59}" type="slidenum">
              <a:rPr lang="en-GB" smtClean="0"/>
              <a:t>28</a:t>
            </a:fld>
            <a:endParaRPr lang="en-GB"/>
          </a:p>
        </p:txBody>
      </p:sp>
    </p:spTree>
    <p:extLst>
      <p:ext uri="{BB962C8B-B14F-4D97-AF65-F5344CB8AC3E}">
        <p14:creationId xmlns:p14="http://schemas.microsoft.com/office/powerpoint/2010/main" val="253104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5. Schools should be able to demonstrate emotional and practical ways to support students with anticipatory grief and those bereaved.</a:t>
            </a:r>
          </a:p>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6. Monitoring and evaluation.</a:t>
            </a:r>
          </a:p>
          <a:p>
            <a:pPr marL="342900" lvl="0" indent="-342900" algn="just">
              <a:lnSpc>
                <a:spcPct val="107000"/>
              </a:lnSpc>
              <a:spcAft>
                <a:spcPts val="800"/>
              </a:spcAft>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7. Schools will publicise their Compassionate School support and information.</a:t>
            </a:r>
          </a:p>
        </p:txBody>
      </p:sp>
      <p:sp>
        <p:nvSpPr>
          <p:cNvPr id="4" name="Slide Number Placeholder 3"/>
          <p:cNvSpPr>
            <a:spLocks noGrp="1"/>
          </p:cNvSpPr>
          <p:nvPr>
            <p:ph type="sldNum" sz="quarter" idx="5"/>
          </p:nvPr>
        </p:nvSpPr>
        <p:spPr/>
        <p:txBody>
          <a:bodyPr/>
          <a:lstStyle/>
          <a:p>
            <a:fld id="{77F46526-97D4-4C19-B139-188D62197F59}" type="slidenum">
              <a:rPr lang="en-GB" smtClean="0"/>
              <a:t>29</a:t>
            </a:fld>
            <a:endParaRPr lang="en-GB"/>
          </a:p>
        </p:txBody>
      </p:sp>
    </p:spTree>
    <p:extLst>
      <p:ext uri="{BB962C8B-B14F-4D97-AF65-F5344CB8AC3E}">
        <p14:creationId xmlns:p14="http://schemas.microsoft.com/office/powerpoint/2010/main" val="1058661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For over 40 years St Luke’s Hospice have been providing specialist end of life care and support to people from across Plymouth, South West Devon and East Cornwall. </a:t>
            </a:r>
          </a:p>
          <a:p>
            <a:pPr marL="457200" algn="just">
              <a:lnSpc>
                <a:spcPct val="107000"/>
              </a:lnSpc>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Of the patients St Luke’s cared for last year (2022), 57% of those were cared for at home, 35% at Derriford Hospital and 8% at </a:t>
            </a:r>
            <a:r>
              <a:rPr lang="en-GB" sz="1000" kern="100" dirty="0" err="1">
                <a:effectLst/>
                <a:latin typeface="Calibri" panose="020F0502020204030204" pitchFamily="34" charset="0"/>
                <a:ea typeface="Calibri" panose="020F0502020204030204" pitchFamily="34" charset="0"/>
                <a:cs typeface="Times New Roman" panose="02020603050405020304" pitchFamily="18" charset="0"/>
              </a:rPr>
              <a:t>Turnchapel</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a:t>
            </a:r>
          </a:p>
          <a:p>
            <a:pPr marL="457200" algn="just">
              <a:lnSpc>
                <a:spcPct val="107000"/>
              </a:lnSpc>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St Luke’s home team (nurses, social workers and occupational therapists) offer specialist advice, care and support to people with progressive life limiting illnesses in the comfort of their home (excluding East Cornwall). </a:t>
            </a:r>
          </a:p>
          <a:p>
            <a:pPr marL="457200" algn="just">
              <a:lnSpc>
                <a:spcPct val="107000"/>
              </a:lnSpc>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St Luke’s hospital team provides a specialist care service to Derriford Hospital, seven days a week, across every ward in the hospital. The core team is made up of two doctors, six nurses and administration support.</a:t>
            </a:r>
          </a:p>
          <a:p>
            <a:pPr marL="457200" algn="just">
              <a:lnSpc>
                <a:spcPct val="107000"/>
              </a:lnSpc>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St Luke’s specialist unit is based at </a:t>
            </a:r>
            <a:r>
              <a:rPr lang="en-GB" sz="1000" kern="100" dirty="0" err="1">
                <a:effectLst/>
                <a:latin typeface="Calibri" panose="020F0502020204030204" pitchFamily="34" charset="0"/>
                <a:ea typeface="Calibri" panose="020F0502020204030204" pitchFamily="34" charset="0"/>
                <a:cs typeface="Times New Roman" panose="02020603050405020304" pitchFamily="18" charset="0"/>
              </a:rPr>
              <a:t>Turnchapel</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which has 12 patient beds (single and multiple bedded rooms). The beds are intended for patients with complex needs that are providing difficult to manage in other settings. The unit is not a long stay – once symptoms or other issues have been satisfactorily addressed, patients will be discharged home or to another setting. </a:t>
            </a:r>
          </a:p>
          <a:p>
            <a:pPr marL="457200" algn="just">
              <a:lnSpc>
                <a:spcPct val="107000"/>
              </a:lnSpc>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St Luke’s care for people with serious illnesses such as cancer, motor neurone disease, heart failure, multiple sclerosis and chronic lung disease, treating any adult over the age of 18.</a:t>
            </a:r>
          </a:p>
          <a:p>
            <a:pPr marL="457200" algn="just">
              <a:lnSpc>
                <a:spcPct val="107000"/>
              </a:lnSpc>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St Luke’s respect patients’ individual rights and religious and cultural beliefs.</a:t>
            </a:r>
          </a:p>
          <a:p>
            <a:pPr marL="457200" algn="just">
              <a:lnSpc>
                <a:spcPct val="107000"/>
              </a:lnSpc>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St Luke’s has a dedicated Patches Family and Children’s Support Worker available that comes alongside families, to get to know them and understand their particular circumstances. The team can then develop tailored support to help the child/children understand what is happening in a way that is most appropriate for them.</a:t>
            </a:r>
          </a:p>
          <a:p>
            <a:endParaRPr lang="en-GB" dirty="0"/>
          </a:p>
        </p:txBody>
      </p:sp>
      <p:sp>
        <p:nvSpPr>
          <p:cNvPr id="4" name="Slide Number Placeholder 3"/>
          <p:cNvSpPr>
            <a:spLocks noGrp="1"/>
          </p:cNvSpPr>
          <p:nvPr>
            <p:ph type="sldNum" sz="quarter" idx="5"/>
          </p:nvPr>
        </p:nvSpPr>
        <p:spPr/>
        <p:txBody>
          <a:bodyPr/>
          <a:lstStyle/>
          <a:p>
            <a:fld id="{77F46526-97D4-4C19-B139-188D62197F59}" type="slidenum">
              <a:rPr lang="en-GB" smtClean="0"/>
              <a:t>3</a:t>
            </a:fld>
            <a:endParaRPr lang="en-GB"/>
          </a:p>
        </p:txBody>
      </p:sp>
    </p:spTree>
    <p:extLst>
      <p:ext uri="{BB962C8B-B14F-4D97-AF65-F5344CB8AC3E}">
        <p14:creationId xmlns:p14="http://schemas.microsoft.com/office/powerpoint/2010/main" val="1112882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Watch video.</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7F46526-97D4-4C19-B139-188D62197F59}" type="slidenum">
              <a:rPr lang="en-GB" smtClean="0"/>
              <a:t>30</a:t>
            </a:fld>
            <a:endParaRPr lang="en-GB"/>
          </a:p>
        </p:txBody>
      </p:sp>
    </p:spTree>
    <p:extLst>
      <p:ext uri="{BB962C8B-B14F-4D97-AF65-F5344CB8AC3E}">
        <p14:creationId xmlns:p14="http://schemas.microsoft.com/office/powerpoint/2010/main" val="531818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Share feelings </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 talk to colleagues about how you are feeling and share experiences ( to feel less alone and better able to cope). </a:t>
            </a:r>
          </a:p>
          <a:p>
            <a:pPr marL="342900" lvl="0" indent="-342900" algn="just">
              <a:lnSpc>
                <a:spcPct val="107000"/>
              </a:lnSpc>
              <a:buFont typeface="Symbol" panose="05050102010706020507" pitchFamily="18" charset="2"/>
              <a:buChar cha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Anticipate that you may experience an emotional reaction </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its normal and OK to be emotionally affected. You may become aware of previous losses in your own life that might resurface. It’s not a sign of weakness, but a recognition that we all have our limits. </a:t>
            </a:r>
          </a:p>
          <a:p>
            <a:pPr marL="342900" lvl="0" indent="-342900" algn="just">
              <a:lnSpc>
                <a:spcPct val="107000"/>
              </a:lnSpc>
              <a:buFont typeface="Symbol" panose="05050102010706020507" pitchFamily="18" charset="2"/>
              <a:buChar cha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Professional boundaries </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when working in a school environment, it is very easy to let the carer in us take over and forget professional boundaries. Getting over involved is not helpful to you or the bereaved pupil or adult. Remember you can’t carry their grief for them, but you can be alongside them.</a:t>
            </a:r>
          </a:p>
          <a:p>
            <a:pPr marL="342900" lvl="0" indent="-342900" algn="just">
              <a:lnSpc>
                <a:spcPct val="107000"/>
              </a:lnSpc>
              <a:buFont typeface="Symbol" panose="05050102010706020507" pitchFamily="18" charset="2"/>
              <a:buChar cha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Have information on resources and organisations </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have a signpost list available or organisations etc, books and resources. </a:t>
            </a:r>
          </a:p>
          <a:p>
            <a:pPr marL="342900" lvl="0" indent="-342900" algn="just">
              <a:lnSpc>
                <a:spcPct val="107000"/>
              </a:lnSpc>
              <a:buFont typeface="Symbol" panose="05050102010706020507" pitchFamily="18" charset="2"/>
              <a:buChar cha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Help others </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if you become aware that a colleague is stressed or affected by a death in your school community or know they have experienced a bereavement themselves, try to find the time to offer them your support. </a:t>
            </a:r>
          </a:p>
          <a:p>
            <a:pPr marL="342900" lvl="0" indent="-342900" algn="just">
              <a:lnSpc>
                <a:spcPct val="107000"/>
              </a:lnSpc>
              <a:spcAft>
                <a:spcPts val="800"/>
              </a:spcAft>
              <a:buFont typeface="Symbol" panose="05050102010706020507" pitchFamily="18" charset="2"/>
              <a:buChar cha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Try to recognise when you are running on empty </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 make time to something just for you or give yourself a treat. Physical experience can be a great stress buster!</a:t>
            </a:r>
          </a:p>
        </p:txBody>
      </p:sp>
      <p:sp>
        <p:nvSpPr>
          <p:cNvPr id="4" name="Slide Number Placeholder 3"/>
          <p:cNvSpPr>
            <a:spLocks noGrp="1"/>
          </p:cNvSpPr>
          <p:nvPr>
            <p:ph type="sldNum" sz="quarter" idx="5"/>
          </p:nvPr>
        </p:nvSpPr>
        <p:spPr/>
        <p:txBody>
          <a:bodyPr/>
          <a:lstStyle/>
          <a:p>
            <a:fld id="{77F46526-97D4-4C19-B139-188D62197F59}" type="slidenum">
              <a:rPr lang="en-GB" smtClean="0"/>
              <a:t>31</a:t>
            </a:fld>
            <a:endParaRPr lang="en-GB"/>
          </a:p>
        </p:txBody>
      </p:sp>
    </p:spTree>
    <p:extLst>
      <p:ext uri="{BB962C8B-B14F-4D97-AF65-F5344CB8AC3E}">
        <p14:creationId xmlns:p14="http://schemas.microsoft.com/office/powerpoint/2010/main" val="2268416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End</a:t>
            </a:r>
          </a:p>
        </p:txBody>
      </p:sp>
      <p:sp>
        <p:nvSpPr>
          <p:cNvPr id="4" name="Slide Number Placeholder 3"/>
          <p:cNvSpPr>
            <a:spLocks noGrp="1"/>
          </p:cNvSpPr>
          <p:nvPr>
            <p:ph type="sldNum" sz="quarter" idx="5"/>
          </p:nvPr>
        </p:nvSpPr>
        <p:spPr/>
        <p:txBody>
          <a:bodyPr/>
          <a:lstStyle/>
          <a:p>
            <a:fld id="{77F46526-97D4-4C19-B139-188D62197F59}" type="slidenum">
              <a:rPr lang="en-GB" smtClean="0"/>
              <a:t>32</a:t>
            </a:fld>
            <a:endParaRPr lang="en-GB"/>
          </a:p>
        </p:txBody>
      </p:sp>
    </p:spTree>
    <p:extLst>
      <p:ext uri="{BB962C8B-B14F-4D97-AF65-F5344CB8AC3E}">
        <p14:creationId xmlns:p14="http://schemas.microsoft.com/office/powerpoint/2010/main" val="3615951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This map shows you where St Luke’s delivers its care – a vase geographical patch covering Plymouth, East Cornwall and West Devon! Currently, the ‘Home’ team do not provide home care to those living in Cornwall, however this is something St Luke’s are striving to do in the future. They can still access all St Luke’s services including Patches.</a:t>
            </a:r>
          </a:p>
        </p:txBody>
      </p:sp>
      <p:sp>
        <p:nvSpPr>
          <p:cNvPr id="4" name="Slide Number Placeholder 3"/>
          <p:cNvSpPr>
            <a:spLocks noGrp="1"/>
          </p:cNvSpPr>
          <p:nvPr>
            <p:ph type="sldNum" sz="quarter" idx="5"/>
          </p:nvPr>
        </p:nvSpPr>
        <p:spPr/>
        <p:txBody>
          <a:bodyPr/>
          <a:lstStyle/>
          <a:p>
            <a:fld id="{77F46526-97D4-4C19-B139-188D62197F59}" type="slidenum">
              <a:rPr lang="en-GB" smtClean="0"/>
              <a:t>4</a:t>
            </a:fld>
            <a:endParaRPr lang="en-GB"/>
          </a:p>
        </p:txBody>
      </p:sp>
    </p:spTree>
    <p:extLst>
      <p:ext uri="{BB962C8B-B14F-4D97-AF65-F5344CB8AC3E}">
        <p14:creationId xmlns:p14="http://schemas.microsoft.com/office/powerpoint/2010/main" val="4009259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A Compassionate Community gives ‘ordinary’ people the skills to be able to address issues raised by end of life, life limiting illnesses and other losses, and to be a helpful, empathic ear.</a:t>
            </a:r>
          </a:p>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A community is not just a geographic community, but also clubs, schools, churches, workplaces etc (where people come together).</a:t>
            </a:r>
          </a:p>
          <a:p>
            <a:pPr marL="342900" lvl="0" indent="-342900" algn="just">
              <a:lnSpc>
                <a:spcPct val="107000"/>
              </a:lnSpc>
              <a:spcAft>
                <a:spcPts val="800"/>
              </a:spcAft>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The role for schools/colleges - to ensure that those children, young people and the wider school community who has dying parents, siblings, grandparents, loved ones and those that are experiencing loss and bereavement, feel supported by the school/college and their peers.</a:t>
            </a:r>
          </a:p>
        </p:txBody>
      </p:sp>
      <p:sp>
        <p:nvSpPr>
          <p:cNvPr id="4" name="Slide Number Placeholder 3"/>
          <p:cNvSpPr>
            <a:spLocks noGrp="1"/>
          </p:cNvSpPr>
          <p:nvPr>
            <p:ph type="sldNum" sz="quarter" idx="5"/>
          </p:nvPr>
        </p:nvSpPr>
        <p:spPr/>
        <p:txBody>
          <a:bodyPr/>
          <a:lstStyle/>
          <a:p>
            <a:fld id="{77F46526-97D4-4C19-B139-188D62197F59}" type="slidenum">
              <a:rPr lang="en-GB" smtClean="0"/>
              <a:t>5</a:t>
            </a:fld>
            <a:endParaRPr lang="en-GB"/>
          </a:p>
        </p:txBody>
      </p:sp>
    </p:spTree>
    <p:extLst>
      <p:ext uri="{BB962C8B-B14F-4D97-AF65-F5344CB8AC3E}">
        <p14:creationId xmlns:p14="http://schemas.microsoft.com/office/powerpoint/2010/main" val="3106231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1 of the 11 Plymouth Compassionate City charter points (which also includes workplaces, places of worship, hospices and nursing homes etc) is schools and colleges.</a:t>
            </a:r>
          </a:p>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The schools and colleges objective seeks to ensure that those children, young people and the wider school community who have dying parents/loved ones and who are experiencing loss and bereavement, feel supported by the school and their peers.</a:t>
            </a:r>
          </a:p>
          <a:p>
            <a:pPr marL="342900" lvl="0" indent="-342900" algn="just">
              <a:lnSpc>
                <a:spcPct val="107000"/>
              </a:lnSpc>
              <a:spcAft>
                <a:spcPts val="800"/>
              </a:spcAft>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Teachers have often said that children affected by death, loss and bereavement need somewhere in school to talk as they feel they cannot always talk about it at home sometimes for fear of upsetting the adults and family members.</a:t>
            </a:r>
          </a:p>
        </p:txBody>
      </p:sp>
      <p:sp>
        <p:nvSpPr>
          <p:cNvPr id="4" name="Slide Number Placeholder 3"/>
          <p:cNvSpPr>
            <a:spLocks noGrp="1"/>
          </p:cNvSpPr>
          <p:nvPr>
            <p:ph type="sldNum" sz="quarter" idx="5"/>
          </p:nvPr>
        </p:nvSpPr>
        <p:spPr/>
        <p:txBody>
          <a:bodyPr/>
          <a:lstStyle/>
          <a:p>
            <a:fld id="{77F46526-97D4-4C19-B139-188D62197F59}" type="slidenum">
              <a:rPr lang="en-GB" smtClean="0"/>
              <a:t>6</a:t>
            </a:fld>
            <a:endParaRPr lang="en-GB"/>
          </a:p>
        </p:txBody>
      </p:sp>
    </p:spTree>
    <p:extLst>
      <p:ext uri="{BB962C8B-B14F-4D97-AF65-F5344CB8AC3E}">
        <p14:creationId xmlns:p14="http://schemas.microsoft.com/office/powerpoint/2010/main" val="2222690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No one knows exactly how many children are bereaved every year because that data is not collected. Even though the death of parent is one of the most devastating losses a child will ever face. </a:t>
            </a:r>
          </a:p>
          <a:p>
            <a:pPr marL="914400" lvl="1" algn="just">
              <a:lnSpc>
                <a:spcPct val="107000"/>
              </a:lnSpc>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800100" lvl="1"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In the absence of official data, the following statistics are based on mortality figures, census data and other sources. </a:t>
            </a:r>
          </a:p>
          <a:p>
            <a:pPr marL="914400" lvl="1" algn="just">
              <a:lnSpc>
                <a:spcPct val="107000"/>
              </a:lnSpc>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800100" lvl="1"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41,000 - That’s more than 100 children and young people are bereaved of a parent every single day in the UK.</a:t>
            </a:r>
          </a:p>
          <a:p>
            <a:pPr marL="914400" lvl="1" algn="just">
              <a:lnSpc>
                <a:spcPct val="107000"/>
              </a:lnSpc>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800100" lvl="1"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Bereaved children and young people often feel isolated and alone. They can experience grief and loss reactions such as anxiety, depressive symptoms, fears and angry outbursts that can lead them to feeling cut off from their friends and family. They could also exhibit changes of behaviour, which could significantly impact on their school life. A bereaved child may also experience regression of developmental milestones and lower self-esteem at school, which could put them at greater risk of mental health issues such as self-harm and suicide, if they are not supported. </a:t>
            </a:r>
          </a:p>
          <a:p>
            <a:pPr marL="914400" lvl="1" algn="just">
              <a:lnSpc>
                <a:spcPct val="107000"/>
              </a:lnSpc>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800100" lvl="1" indent="-342900" algn="just">
              <a:lnSpc>
                <a:spcPct val="107000"/>
              </a:lnSpc>
              <a:spcAft>
                <a:spcPts val="800"/>
              </a:spcAft>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By helping children and young people to talk and learn about death, dying, loss and bereavement through the PSHE and Citizenship curriculum, they will have the opportunity to build their resilience and develop into emotionally resilient adults, enabling them to be better prepared for life’s challenges and prevent future mental health and wellbeing issues. </a:t>
            </a:r>
          </a:p>
        </p:txBody>
      </p:sp>
      <p:sp>
        <p:nvSpPr>
          <p:cNvPr id="4" name="Slide Number Placeholder 3"/>
          <p:cNvSpPr>
            <a:spLocks noGrp="1"/>
          </p:cNvSpPr>
          <p:nvPr>
            <p:ph type="sldNum" sz="quarter" idx="5"/>
          </p:nvPr>
        </p:nvSpPr>
        <p:spPr/>
        <p:txBody>
          <a:bodyPr/>
          <a:lstStyle/>
          <a:p>
            <a:fld id="{0E09184E-F663-4439-B2BE-F03365D6FE73}" type="slidenum">
              <a:rPr lang="en-GB" smtClean="0"/>
              <a:t>7</a:t>
            </a:fld>
            <a:endParaRPr lang="en-GB"/>
          </a:p>
        </p:txBody>
      </p:sp>
    </p:spTree>
    <p:extLst>
      <p:ext uri="{BB962C8B-B14F-4D97-AF65-F5344CB8AC3E}">
        <p14:creationId xmlns:p14="http://schemas.microsoft.com/office/powerpoint/2010/main" val="1420435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Refer back to the introduction in that we have said St Luke’s needed to find ways to support more people across the community. St Luke’s did this by developing Compassionate Friends and networks.  </a:t>
            </a:r>
          </a:p>
          <a:p>
            <a:pPr marL="457200" algn="just">
              <a:lnSpc>
                <a:spcPct val="107000"/>
              </a:lnSpc>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St Luke’s use the starfish as a logo for Compassionate Friends – very brief ask if group know why or who has already come across it? (use to be a bit of an icebreaker).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Explain the concept that making a difference however small is used to describe what one Compassionate Friend has the potential to do.  </a:t>
            </a:r>
          </a:p>
          <a:p>
            <a:pPr marL="457200" algn="just">
              <a:lnSpc>
                <a:spcPct val="107000"/>
              </a:lnSpc>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Symbol" panose="05050102010706020507" pitchFamily="18" charset="2"/>
              <a:buChar char=""/>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For example, what may seem to us as a small, insignificant action could mean the world to someone else and have the greatest positive impact on their lives. No action is too small when it comes to doing good or being kind. </a:t>
            </a:r>
          </a:p>
        </p:txBody>
      </p:sp>
      <p:sp>
        <p:nvSpPr>
          <p:cNvPr id="4" name="Slide Number Placeholder 3"/>
          <p:cNvSpPr>
            <a:spLocks noGrp="1"/>
          </p:cNvSpPr>
          <p:nvPr>
            <p:ph type="sldNum" sz="quarter" idx="5"/>
          </p:nvPr>
        </p:nvSpPr>
        <p:spPr/>
        <p:txBody>
          <a:bodyPr/>
          <a:lstStyle/>
          <a:p>
            <a:fld id="{77F46526-97D4-4C19-B139-188D62197F59}" type="slidenum">
              <a:rPr lang="en-GB" smtClean="0"/>
              <a:t>9</a:t>
            </a:fld>
            <a:endParaRPr lang="en-GB"/>
          </a:p>
        </p:txBody>
      </p:sp>
    </p:spTree>
    <p:extLst>
      <p:ext uri="{BB962C8B-B14F-4D97-AF65-F5344CB8AC3E}">
        <p14:creationId xmlns:p14="http://schemas.microsoft.com/office/powerpoint/2010/main" val="2253161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F1E9C4A-1FD2-4FF6-BA85-30CF1CA856C3}"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46E7AF-49E6-4800-BA84-1D7632D00C10}" type="slidenum">
              <a:rPr lang="en-GB" smtClean="0"/>
              <a:t>‹#›</a:t>
            </a:fld>
            <a:endParaRPr lang="en-GB"/>
          </a:p>
        </p:txBody>
      </p:sp>
    </p:spTree>
    <p:extLst>
      <p:ext uri="{BB962C8B-B14F-4D97-AF65-F5344CB8AC3E}">
        <p14:creationId xmlns:p14="http://schemas.microsoft.com/office/powerpoint/2010/main" val="2383579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F1E9C4A-1FD2-4FF6-BA85-30CF1CA856C3}"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46E7AF-49E6-4800-BA84-1D7632D00C10}" type="slidenum">
              <a:rPr lang="en-GB" smtClean="0"/>
              <a:t>‹#›</a:t>
            </a:fld>
            <a:endParaRPr lang="en-GB"/>
          </a:p>
        </p:txBody>
      </p:sp>
    </p:spTree>
    <p:extLst>
      <p:ext uri="{BB962C8B-B14F-4D97-AF65-F5344CB8AC3E}">
        <p14:creationId xmlns:p14="http://schemas.microsoft.com/office/powerpoint/2010/main" val="108948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F1E9C4A-1FD2-4FF6-BA85-30CF1CA856C3}"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46E7AF-49E6-4800-BA84-1D7632D00C10}" type="slidenum">
              <a:rPr lang="en-GB" smtClean="0"/>
              <a:t>‹#›</a:t>
            </a:fld>
            <a:endParaRPr lang="en-GB"/>
          </a:p>
        </p:txBody>
      </p:sp>
    </p:spTree>
    <p:extLst>
      <p:ext uri="{BB962C8B-B14F-4D97-AF65-F5344CB8AC3E}">
        <p14:creationId xmlns:p14="http://schemas.microsoft.com/office/powerpoint/2010/main" val="3706687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92970" y="2268144"/>
            <a:ext cx="7358063" cy="2321719"/>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64018852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pic>
        <p:nvPicPr>
          <p:cNvPr id="3" name="Picture 2" descr="A close-up of a person&#10;&#10;Description automatically generated">
            <a:extLst>
              <a:ext uri="{FF2B5EF4-FFF2-40B4-BE49-F238E27FC236}">
                <a16:creationId xmlns:a16="http://schemas.microsoft.com/office/drawing/2014/main" id="{F6F4B6F9-A719-9801-5E2E-1A8F2B373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 y="-10930"/>
            <a:ext cx="9213669" cy="6903714"/>
          </a:xfrm>
          <a:prstGeom prst="rect">
            <a:avLst/>
          </a:prstGeom>
        </p:spPr>
      </p:pic>
    </p:spTree>
    <p:extLst>
      <p:ext uri="{BB962C8B-B14F-4D97-AF65-F5344CB8AC3E}">
        <p14:creationId xmlns:p14="http://schemas.microsoft.com/office/powerpoint/2010/main" val="300154788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F1E9C4A-1FD2-4FF6-BA85-30CF1CA856C3}"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46E7AF-49E6-4800-BA84-1D7632D00C10}" type="slidenum">
              <a:rPr lang="en-GB" smtClean="0"/>
              <a:t>‹#›</a:t>
            </a:fld>
            <a:endParaRPr lang="en-GB"/>
          </a:p>
        </p:txBody>
      </p:sp>
    </p:spTree>
    <p:extLst>
      <p:ext uri="{BB962C8B-B14F-4D97-AF65-F5344CB8AC3E}">
        <p14:creationId xmlns:p14="http://schemas.microsoft.com/office/powerpoint/2010/main" val="165676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F1E9C4A-1FD2-4FF6-BA85-30CF1CA856C3}"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46E7AF-49E6-4800-BA84-1D7632D00C10}" type="slidenum">
              <a:rPr lang="en-GB" smtClean="0"/>
              <a:t>‹#›</a:t>
            </a:fld>
            <a:endParaRPr lang="en-GB"/>
          </a:p>
        </p:txBody>
      </p:sp>
    </p:spTree>
    <p:extLst>
      <p:ext uri="{BB962C8B-B14F-4D97-AF65-F5344CB8AC3E}">
        <p14:creationId xmlns:p14="http://schemas.microsoft.com/office/powerpoint/2010/main" val="5170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F1E9C4A-1FD2-4FF6-BA85-30CF1CA856C3}"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46E7AF-49E6-4800-BA84-1D7632D00C10}" type="slidenum">
              <a:rPr lang="en-GB" smtClean="0"/>
              <a:t>‹#›</a:t>
            </a:fld>
            <a:endParaRPr lang="en-GB"/>
          </a:p>
        </p:txBody>
      </p:sp>
    </p:spTree>
    <p:extLst>
      <p:ext uri="{BB962C8B-B14F-4D97-AF65-F5344CB8AC3E}">
        <p14:creationId xmlns:p14="http://schemas.microsoft.com/office/powerpoint/2010/main" val="2662595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F1E9C4A-1FD2-4FF6-BA85-30CF1CA856C3}" type="datetimeFigureOut">
              <a:rPr lang="en-GB" smtClean="0"/>
              <a:t>09/11/2023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46E7AF-49E6-4800-BA84-1D7632D00C10}" type="slidenum">
              <a:rPr lang="en-GB" smtClean="0"/>
              <a:t>‹#›</a:t>
            </a:fld>
            <a:endParaRPr lang="en-GB"/>
          </a:p>
        </p:txBody>
      </p:sp>
    </p:spTree>
    <p:extLst>
      <p:ext uri="{BB962C8B-B14F-4D97-AF65-F5344CB8AC3E}">
        <p14:creationId xmlns:p14="http://schemas.microsoft.com/office/powerpoint/2010/main" val="2831929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F1E9C4A-1FD2-4FF6-BA85-30CF1CA856C3}" type="datetimeFigureOut">
              <a:rPr lang="en-GB" smtClean="0"/>
              <a:t>09/11/2023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46E7AF-49E6-4800-BA84-1D7632D00C10}" type="slidenum">
              <a:rPr lang="en-GB" smtClean="0"/>
              <a:t>‹#›</a:t>
            </a:fld>
            <a:endParaRPr lang="en-GB"/>
          </a:p>
        </p:txBody>
      </p:sp>
    </p:spTree>
    <p:extLst>
      <p:ext uri="{BB962C8B-B14F-4D97-AF65-F5344CB8AC3E}">
        <p14:creationId xmlns:p14="http://schemas.microsoft.com/office/powerpoint/2010/main" val="117534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E9C4A-1FD2-4FF6-BA85-30CF1CA856C3}" type="datetimeFigureOut">
              <a:rPr lang="en-GB" smtClean="0"/>
              <a:t>09/11/2023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46E7AF-49E6-4800-BA84-1D7632D00C10}" type="slidenum">
              <a:rPr lang="en-GB" smtClean="0"/>
              <a:t>‹#›</a:t>
            </a:fld>
            <a:endParaRPr lang="en-GB"/>
          </a:p>
        </p:txBody>
      </p:sp>
    </p:spTree>
    <p:extLst>
      <p:ext uri="{BB962C8B-B14F-4D97-AF65-F5344CB8AC3E}">
        <p14:creationId xmlns:p14="http://schemas.microsoft.com/office/powerpoint/2010/main" val="75167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F1E9C4A-1FD2-4FF6-BA85-30CF1CA856C3}"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46E7AF-49E6-4800-BA84-1D7632D00C10}" type="slidenum">
              <a:rPr lang="en-GB" smtClean="0"/>
              <a:t>‹#›</a:t>
            </a:fld>
            <a:endParaRPr lang="en-GB"/>
          </a:p>
        </p:txBody>
      </p:sp>
    </p:spTree>
    <p:extLst>
      <p:ext uri="{BB962C8B-B14F-4D97-AF65-F5344CB8AC3E}">
        <p14:creationId xmlns:p14="http://schemas.microsoft.com/office/powerpoint/2010/main" val="3052037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F1E9C4A-1FD2-4FF6-BA85-30CF1CA856C3}"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46E7AF-49E6-4800-BA84-1D7632D00C10}" type="slidenum">
              <a:rPr lang="en-GB" smtClean="0"/>
              <a:t>‹#›</a:t>
            </a:fld>
            <a:endParaRPr lang="en-GB"/>
          </a:p>
        </p:txBody>
      </p:sp>
    </p:spTree>
    <p:extLst>
      <p:ext uri="{BB962C8B-B14F-4D97-AF65-F5344CB8AC3E}">
        <p14:creationId xmlns:p14="http://schemas.microsoft.com/office/powerpoint/2010/main" val="1487319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E9C4A-1FD2-4FF6-BA85-30CF1CA856C3}" type="datetimeFigureOut">
              <a:rPr lang="en-GB" smtClean="0"/>
              <a:t>09/11/2023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6E7AF-49E6-4800-BA84-1D7632D00C10}" type="slidenum">
              <a:rPr lang="en-GB" smtClean="0"/>
              <a:t>‹#›</a:t>
            </a:fld>
            <a:endParaRPr lang="en-GB"/>
          </a:p>
        </p:txBody>
      </p:sp>
      <p:pic>
        <p:nvPicPr>
          <p:cNvPr id="11" name="Picture 10">
            <a:extLst>
              <a:ext uri="{FF2B5EF4-FFF2-40B4-BE49-F238E27FC236}">
                <a16:creationId xmlns:a16="http://schemas.microsoft.com/office/drawing/2014/main" id="{A8050ABA-0E4C-70D4-BC86-E546844C407D}"/>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4194" y="6389"/>
            <a:ext cx="9139806" cy="6848369"/>
          </a:xfrm>
          <a:prstGeom prst="rect">
            <a:avLst/>
          </a:prstGeom>
        </p:spPr>
      </p:pic>
    </p:spTree>
    <p:extLst>
      <p:ext uri="{BB962C8B-B14F-4D97-AF65-F5344CB8AC3E}">
        <p14:creationId xmlns:p14="http://schemas.microsoft.com/office/powerpoint/2010/main" val="1135362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https://www.youtube.com/embed/CN6sxwcdmak?feature=oembed" TargetMode="Externa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video" Target="https://www.youtube.com/embed/1Evwgu369Jw?feature=oembed" TargetMode="Externa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ideo" Target="https://www.youtube.com/embed/IXiFsD3kg7Q?feature=oembed" TargetMode="Externa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ideo" Target="https://www.youtube.com/embed/mIRGD_OAnA4?feature=oembed" TargetMode="Externa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https://www.youtube.com/embed/Z-aVMdJ3Aok?feature=oembed" TargetMode="Externa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414EE-5B9F-A6FF-6BBA-6B1DAD4FC55D}"/>
              </a:ext>
            </a:extLst>
          </p:cNvPr>
          <p:cNvSpPr>
            <a:spLocks noGrp="1"/>
          </p:cNvSpPr>
          <p:nvPr>
            <p:ph type="title"/>
          </p:nvPr>
        </p:nvSpPr>
        <p:spPr>
          <a:xfrm>
            <a:off x="1812727" y="2648293"/>
            <a:ext cx="5518547" cy="1741289"/>
          </a:xfrm>
        </p:spPr>
        <p:txBody>
          <a:bodyPr>
            <a:normAutofit/>
          </a:bodyPr>
          <a:lstStyle/>
          <a:p>
            <a:r>
              <a:rPr lang="en-GB" b="1" dirty="0">
                <a:solidFill>
                  <a:schemeClr val="bg1"/>
                </a:solidFill>
                <a:latin typeface="Calibri" panose="020F0502020204030204" pitchFamily="34" charset="0"/>
                <a:cs typeface="Calibri" panose="020F0502020204030204" pitchFamily="34" charset="0"/>
              </a:rPr>
              <a:t>Compassionate Friends</a:t>
            </a:r>
            <a:br>
              <a:rPr lang="en-GB" dirty="0">
                <a:solidFill>
                  <a:schemeClr val="bg1"/>
                </a:solidFill>
                <a:latin typeface="Calibri" panose="020F0502020204030204" pitchFamily="34" charset="0"/>
                <a:cs typeface="Calibri" panose="020F0502020204030204" pitchFamily="34" charset="0"/>
              </a:rPr>
            </a:br>
            <a:r>
              <a:rPr lang="en-GB" sz="2531" i="1" dirty="0">
                <a:solidFill>
                  <a:schemeClr val="bg1"/>
                </a:solidFill>
                <a:latin typeface="Calibri" panose="020F0502020204030204" pitchFamily="34" charset="0"/>
                <a:cs typeface="Calibri" panose="020F0502020204030204" pitchFamily="34" charset="0"/>
              </a:rPr>
              <a:t>Making a difference in a school setting</a:t>
            </a:r>
            <a:endParaRPr lang="en-GB" i="1" dirty="0">
              <a:solidFill>
                <a:schemeClr val="bg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D2B0EB0-0ADE-2984-709F-1764C65F9DEE}"/>
              </a:ext>
            </a:extLst>
          </p:cNvPr>
          <p:cNvPicPr>
            <a:picLocks noChangeAspect="1"/>
          </p:cNvPicPr>
          <p:nvPr/>
        </p:nvPicPr>
        <p:blipFill>
          <a:blip r:embed="rId3"/>
          <a:stretch>
            <a:fillRect/>
          </a:stretch>
        </p:blipFill>
        <p:spPr>
          <a:xfrm>
            <a:off x="-139337" y="-73887"/>
            <a:ext cx="9387840" cy="6979422"/>
          </a:xfrm>
          <a:prstGeom prst="rect">
            <a:avLst/>
          </a:prstGeom>
        </p:spPr>
      </p:pic>
      <p:pic>
        <p:nvPicPr>
          <p:cNvPr id="8" name="Screen Shot 2018-11-12 at 19.54.14.png">
            <a:extLst>
              <a:ext uri="{FF2B5EF4-FFF2-40B4-BE49-F238E27FC236}">
                <a16:creationId xmlns:a16="http://schemas.microsoft.com/office/drawing/2014/main" id="{268841C7-BF0A-8233-FEFF-31B3DA68A22B}"/>
              </a:ext>
            </a:extLst>
          </p:cNvPr>
          <p:cNvPicPr>
            <a:picLocks noChangeAspect="1"/>
          </p:cNvPicPr>
          <p:nvPr/>
        </p:nvPicPr>
        <p:blipFill>
          <a:blip r:embed="rId4" cstate="print"/>
          <a:srcRect l="11666" t="3129" r="15476" b="3163"/>
          <a:stretch>
            <a:fillRect/>
          </a:stretch>
        </p:blipFill>
        <p:spPr>
          <a:xfrm>
            <a:off x="7212318" y="195032"/>
            <a:ext cx="1809036" cy="1823472"/>
          </a:xfrm>
          <a:custGeom>
            <a:avLst/>
            <a:gdLst/>
            <a:ahLst/>
            <a:cxnLst>
              <a:cxn ang="0">
                <a:pos x="wd2" y="hd2"/>
              </a:cxn>
              <a:cxn ang="5400000">
                <a:pos x="wd2" y="hd2"/>
              </a:cxn>
              <a:cxn ang="10800000">
                <a:pos x="wd2" y="hd2"/>
              </a:cxn>
              <a:cxn ang="16200000">
                <a:pos x="wd2" y="hd2"/>
              </a:cxn>
            </a:cxnLst>
            <a:rect l="0" t="0" r="r" b="b"/>
            <a:pathLst>
              <a:path w="21599" h="21173" extrusionOk="0">
                <a:moveTo>
                  <a:pt x="14854" y="0"/>
                </a:moveTo>
                <a:cubicBezTo>
                  <a:pt x="14285" y="-11"/>
                  <a:pt x="13575" y="495"/>
                  <a:pt x="12590" y="1584"/>
                </a:cubicBezTo>
                <a:cubicBezTo>
                  <a:pt x="11037" y="3300"/>
                  <a:pt x="9971" y="4329"/>
                  <a:pt x="9541" y="4527"/>
                </a:cubicBezTo>
                <a:cubicBezTo>
                  <a:pt x="8716" y="4908"/>
                  <a:pt x="8282" y="4768"/>
                  <a:pt x="4717" y="2960"/>
                </a:cubicBezTo>
                <a:cubicBezTo>
                  <a:pt x="3518" y="2352"/>
                  <a:pt x="3223" y="2249"/>
                  <a:pt x="2638" y="2243"/>
                </a:cubicBezTo>
                <a:cubicBezTo>
                  <a:pt x="2102" y="2238"/>
                  <a:pt x="1919" y="2287"/>
                  <a:pt x="1780" y="2470"/>
                </a:cubicBezTo>
                <a:cubicBezTo>
                  <a:pt x="1376" y="3008"/>
                  <a:pt x="1673" y="3891"/>
                  <a:pt x="2925" y="5876"/>
                </a:cubicBezTo>
                <a:cubicBezTo>
                  <a:pt x="3920" y="7454"/>
                  <a:pt x="4405" y="8390"/>
                  <a:pt x="4512" y="8942"/>
                </a:cubicBezTo>
                <a:cubicBezTo>
                  <a:pt x="4653" y="9675"/>
                  <a:pt x="4246" y="10270"/>
                  <a:pt x="2391" y="12047"/>
                </a:cubicBezTo>
                <a:cubicBezTo>
                  <a:pt x="562" y="13800"/>
                  <a:pt x="0" y="14518"/>
                  <a:pt x="0" y="15103"/>
                </a:cubicBezTo>
                <a:cubicBezTo>
                  <a:pt x="0" y="16068"/>
                  <a:pt x="1045" y="16163"/>
                  <a:pt x="4048" y="15472"/>
                </a:cubicBezTo>
                <a:cubicBezTo>
                  <a:pt x="6075" y="15005"/>
                  <a:pt x="7204" y="14928"/>
                  <a:pt x="7774" y="15215"/>
                </a:cubicBezTo>
                <a:cubicBezTo>
                  <a:pt x="8337" y="15498"/>
                  <a:pt x="8849" y="16234"/>
                  <a:pt x="9757" y="18068"/>
                </a:cubicBezTo>
                <a:cubicBezTo>
                  <a:pt x="10706" y="19983"/>
                  <a:pt x="11214" y="20778"/>
                  <a:pt x="11636" y="21006"/>
                </a:cubicBezTo>
                <a:cubicBezTo>
                  <a:pt x="12717" y="21589"/>
                  <a:pt x="13250" y="20674"/>
                  <a:pt x="13470" y="17863"/>
                </a:cubicBezTo>
                <a:cubicBezTo>
                  <a:pt x="13696" y="14987"/>
                  <a:pt x="13916" y="14246"/>
                  <a:pt x="14688" y="13746"/>
                </a:cubicBezTo>
                <a:cubicBezTo>
                  <a:pt x="15252" y="13381"/>
                  <a:pt x="15632" y="13291"/>
                  <a:pt x="18142" y="12942"/>
                </a:cubicBezTo>
                <a:cubicBezTo>
                  <a:pt x="20560" y="12605"/>
                  <a:pt x="21348" y="12332"/>
                  <a:pt x="21551" y="11754"/>
                </a:cubicBezTo>
                <a:cubicBezTo>
                  <a:pt x="21584" y="11662"/>
                  <a:pt x="21600" y="11571"/>
                  <a:pt x="21599" y="11481"/>
                </a:cubicBezTo>
                <a:cubicBezTo>
                  <a:pt x="21594" y="10851"/>
                  <a:pt x="20754" y="10265"/>
                  <a:pt x="18837" y="9520"/>
                </a:cubicBezTo>
                <a:cubicBezTo>
                  <a:pt x="16120" y="8463"/>
                  <a:pt x="15298" y="7928"/>
                  <a:pt x="15060" y="7066"/>
                </a:cubicBezTo>
                <a:cubicBezTo>
                  <a:pt x="14903" y="6501"/>
                  <a:pt x="14948" y="6041"/>
                  <a:pt x="15394" y="3682"/>
                </a:cubicBezTo>
                <a:cubicBezTo>
                  <a:pt x="15769" y="1702"/>
                  <a:pt x="15763" y="453"/>
                  <a:pt x="15380" y="181"/>
                </a:cubicBezTo>
                <a:cubicBezTo>
                  <a:pt x="15217" y="65"/>
                  <a:pt x="15044" y="4"/>
                  <a:pt x="14854" y="0"/>
                </a:cubicBezTo>
                <a:close/>
              </a:path>
            </a:pathLst>
          </a:custGeom>
          <a:ln w="12700">
            <a:miter lim="400000"/>
          </a:ln>
        </p:spPr>
      </p:pic>
      <p:sp>
        <p:nvSpPr>
          <p:cNvPr id="11" name="TextBox 10">
            <a:extLst>
              <a:ext uri="{FF2B5EF4-FFF2-40B4-BE49-F238E27FC236}">
                <a16:creationId xmlns:a16="http://schemas.microsoft.com/office/drawing/2014/main" id="{28D5CC97-05BC-F2B9-BBAB-799872C9CE79}"/>
              </a:ext>
            </a:extLst>
          </p:cNvPr>
          <p:cNvSpPr txBox="1"/>
          <p:nvPr/>
        </p:nvSpPr>
        <p:spPr>
          <a:xfrm>
            <a:off x="412873" y="5232033"/>
            <a:ext cx="4770360" cy="12852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marL="0" indent="0">
              <a:buNone/>
            </a:pPr>
            <a:r>
              <a:rPr lang="en-GB" sz="1600" dirty="0">
                <a:solidFill>
                  <a:schemeClr val="bg1"/>
                </a:solidFill>
                <a:latin typeface="Arial" panose="020B0604020202020204" pitchFamily="34" charset="0"/>
                <a:cs typeface="Arial" panose="020B0604020202020204" pitchFamily="34" charset="0"/>
              </a:rPr>
              <a:t>Community Development Team</a:t>
            </a:r>
          </a:p>
          <a:p>
            <a:pPr marL="0" indent="0">
              <a:buNone/>
            </a:pPr>
            <a:endParaRPr lang="en-GB" sz="1600" dirty="0">
              <a:solidFill>
                <a:schemeClr val="bg1"/>
              </a:solidFill>
              <a:latin typeface="Arial" panose="020B0604020202020204" pitchFamily="34" charset="0"/>
              <a:cs typeface="Arial" panose="020B0604020202020204" pitchFamily="34" charset="0"/>
            </a:endParaRPr>
          </a:p>
          <a:p>
            <a:pPr marL="0" indent="0">
              <a:buNone/>
            </a:pPr>
            <a:r>
              <a:rPr lang="en-GB" sz="1600" dirty="0">
                <a:solidFill>
                  <a:schemeClr val="bg1"/>
                </a:solidFill>
                <a:latin typeface="Arial" panose="020B0604020202020204" pitchFamily="34" charset="0"/>
                <a:cs typeface="Arial" panose="020B0604020202020204" pitchFamily="34" charset="0"/>
              </a:rPr>
              <a:t>St Luke’s Hospice Plymouth </a:t>
            </a:r>
          </a:p>
          <a:p>
            <a:pPr marL="0" indent="0">
              <a:buNone/>
            </a:pPr>
            <a:endParaRPr lang="en-GB" sz="1600" dirty="0">
              <a:solidFill>
                <a:schemeClr val="bg1"/>
              </a:solidFill>
              <a:latin typeface="Arial" panose="020B0604020202020204" pitchFamily="34" charset="0"/>
              <a:cs typeface="Arial" panose="020B0604020202020204" pitchFamily="34" charset="0"/>
            </a:endParaRPr>
          </a:p>
          <a:p>
            <a:pPr marL="0" indent="0">
              <a:buNone/>
            </a:pPr>
            <a:r>
              <a:rPr lang="en-GB" sz="1600" u="sng" dirty="0">
                <a:solidFill>
                  <a:schemeClr val="bg1"/>
                </a:solidFill>
                <a:latin typeface="Arial" panose="020B0604020202020204" pitchFamily="34" charset="0"/>
                <a:cs typeface="Arial" panose="020B0604020202020204" pitchFamily="34" charset="0"/>
              </a:rPr>
              <a:t>community.development@stlukes-hospice.org.uk</a:t>
            </a:r>
          </a:p>
        </p:txBody>
      </p:sp>
      <p:pic>
        <p:nvPicPr>
          <p:cNvPr id="7" name="Picture 6">
            <a:extLst>
              <a:ext uri="{FF2B5EF4-FFF2-40B4-BE49-F238E27FC236}">
                <a16:creationId xmlns:a16="http://schemas.microsoft.com/office/drawing/2014/main" id="{0DAB2865-3031-E062-405D-9E3D074353ED}"/>
              </a:ext>
            </a:extLst>
          </p:cNvPr>
          <p:cNvPicPr>
            <a:picLocks noChangeAspect="1"/>
          </p:cNvPicPr>
          <p:nvPr/>
        </p:nvPicPr>
        <p:blipFill>
          <a:blip r:embed="rId5"/>
          <a:stretch>
            <a:fillRect/>
          </a:stretch>
        </p:blipFill>
        <p:spPr>
          <a:xfrm>
            <a:off x="430290" y="340760"/>
            <a:ext cx="2378869" cy="807244"/>
          </a:xfrm>
          <a:prstGeom prst="rect">
            <a:avLst/>
          </a:prstGeom>
        </p:spPr>
      </p:pic>
      <p:sp>
        <p:nvSpPr>
          <p:cNvPr id="12" name="TextBox 11">
            <a:extLst>
              <a:ext uri="{FF2B5EF4-FFF2-40B4-BE49-F238E27FC236}">
                <a16:creationId xmlns:a16="http://schemas.microsoft.com/office/drawing/2014/main" id="{6A5A5108-9167-8D69-CE69-7B858F2DC806}"/>
              </a:ext>
            </a:extLst>
          </p:cNvPr>
          <p:cNvSpPr txBox="1"/>
          <p:nvPr/>
        </p:nvSpPr>
        <p:spPr>
          <a:xfrm>
            <a:off x="412873" y="1918053"/>
            <a:ext cx="8283419" cy="2739211"/>
          </a:xfrm>
          <a:prstGeom prst="rect">
            <a:avLst/>
          </a:prstGeom>
          <a:noFill/>
        </p:spPr>
        <p:txBody>
          <a:bodyPr wrap="square">
            <a:spAutoFit/>
          </a:bodyPr>
          <a:lstStyle/>
          <a:p>
            <a:r>
              <a:rPr lang="en-GB" sz="6600" b="1" dirty="0">
                <a:solidFill>
                  <a:schemeClr val="bg1"/>
                </a:solidFill>
                <a:latin typeface="Calibri" panose="020F0502020204030204" pitchFamily="34" charset="0"/>
                <a:cs typeface="Calibri" panose="020F0502020204030204" pitchFamily="34" charset="0"/>
              </a:rPr>
              <a:t>Compassionate</a:t>
            </a:r>
          </a:p>
          <a:p>
            <a:r>
              <a:rPr lang="en-GB" sz="6600" b="1" dirty="0">
                <a:solidFill>
                  <a:schemeClr val="bg1"/>
                </a:solidFill>
                <a:latin typeface="Calibri" panose="020F0502020204030204" pitchFamily="34" charset="0"/>
                <a:cs typeface="Calibri" panose="020F0502020204030204" pitchFamily="34" charset="0"/>
              </a:rPr>
              <a:t>Friends</a:t>
            </a:r>
            <a:br>
              <a:rPr lang="en-GB" sz="5250" dirty="0">
                <a:solidFill>
                  <a:schemeClr val="bg1"/>
                </a:solidFill>
                <a:latin typeface="Calibri" panose="020F0502020204030204" pitchFamily="34" charset="0"/>
                <a:cs typeface="Calibri" panose="020F0502020204030204" pitchFamily="34" charset="0"/>
              </a:rPr>
            </a:br>
            <a:r>
              <a:rPr lang="en-GB" sz="2000" i="1" dirty="0">
                <a:solidFill>
                  <a:schemeClr val="bg1"/>
                </a:solidFill>
                <a:latin typeface="Calibri" panose="020F0502020204030204" pitchFamily="34" charset="0"/>
                <a:cs typeface="Calibri" panose="020F0502020204030204" pitchFamily="34" charset="0"/>
              </a:rPr>
              <a:t>Making a difference in a</a:t>
            </a:r>
            <a:br>
              <a:rPr lang="en-GB" sz="2000" i="1" dirty="0">
                <a:solidFill>
                  <a:schemeClr val="bg1"/>
                </a:solidFill>
                <a:latin typeface="Calibri" panose="020F0502020204030204" pitchFamily="34" charset="0"/>
                <a:cs typeface="Calibri" panose="020F0502020204030204" pitchFamily="34" charset="0"/>
              </a:rPr>
            </a:br>
            <a:r>
              <a:rPr lang="en-GB" sz="2000" i="1" dirty="0">
                <a:solidFill>
                  <a:schemeClr val="bg1"/>
                </a:solidFill>
                <a:latin typeface="Calibri" panose="020F0502020204030204" pitchFamily="34" charset="0"/>
                <a:cs typeface="Calibri" panose="020F0502020204030204" pitchFamily="34" charset="0"/>
              </a:rPr>
              <a:t>school and college setting</a:t>
            </a:r>
            <a:endParaRPr lang="en-GB" sz="2000" dirty="0"/>
          </a:p>
        </p:txBody>
      </p:sp>
      <p:pic>
        <p:nvPicPr>
          <p:cNvPr id="6" name="Picture 5" descr="A white line drawing of a school building&#10;&#10;Description automatically generated">
            <a:extLst>
              <a:ext uri="{FF2B5EF4-FFF2-40B4-BE49-F238E27FC236}">
                <a16:creationId xmlns:a16="http://schemas.microsoft.com/office/drawing/2014/main" id="{C421440C-7985-DCB4-1982-39044E3115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4610" y="3160633"/>
            <a:ext cx="3619075" cy="3357728"/>
          </a:xfrm>
          <a:prstGeom prst="rect">
            <a:avLst/>
          </a:prstGeom>
        </p:spPr>
      </p:pic>
    </p:spTree>
    <p:extLst>
      <p:ext uri="{BB962C8B-B14F-4D97-AF65-F5344CB8AC3E}">
        <p14:creationId xmlns:p14="http://schemas.microsoft.com/office/powerpoint/2010/main" val="323969885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D0BC15-6A76-EFB5-502E-F44D1C161B97}"/>
              </a:ext>
            </a:extLst>
          </p:cNvPr>
          <p:cNvSpPr txBox="1"/>
          <p:nvPr/>
        </p:nvSpPr>
        <p:spPr>
          <a:xfrm>
            <a:off x="4782741" y="1893904"/>
            <a:ext cx="3933777" cy="994172"/>
          </a:xfrm>
          <a:prstGeom prst="rect">
            <a:avLst/>
          </a:prstGeom>
        </p:spPr>
        <p:txBody>
          <a:bodyPr vert="horz" lIns="68580" tIns="34290" rIns="68580" bIns="34290" rtlCol="0" anchor="ctr">
            <a:noAutofit/>
          </a:bodyPr>
          <a:lstStyle/>
          <a:p>
            <a:pPr>
              <a:lnSpc>
                <a:spcPct val="90000"/>
              </a:lnSpc>
              <a:spcBef>
                <a:spcPct val="0"/>
              </a:spcBef>
              <a:spcAft>
                <a:spcPts val="450"/>
              </a:spcAft>
            </a:pPr>
            <a:r>
              <a:rPr lang="en-US" sz="3200" b="1" dirty="0">
                <a:solidFill>
                  <a:srgbClr val="3CAA37"/>
                </a:solidFill>
                <a:ea typeface="+mj-ea"/>
                <a:cs typeface="Arial" panose="020B0604020202020204" pitchFamily="34" charset="0"/>
              </a:rPr>
              <a:t>Language used to talk about death and dying</a:t>
            </a:r>
          </a:p>
        </p:txBody>
      </p:sp>
      <p:pic>
        <p:nvPicPr>
          <p:cNvPr id="3" name="Picture 2" descr="A child on a swing&#10;&#10;Description automatically generated with low confidence">
            <a:extLst>
              <a:ext uri="{FF2B5EF4-FFF2-40B4-BE49-F238E27FC236}">
                <a16:creationId xmlns:a16="http://schemas.microsoft.com/office/drawing/2014/main" id="{9667B37D-1511-1377-CDBA-3D02599B837E}"/>
              </a:ext>
            </a:extLst>
          </p:cNvPr>
          <p:cNvPicPr>
            <a:picLocks noChangeAspect="1"/>
          </p:cNvPicPr>
          <p:nvPr/>
        </p:nvPicPr>
        <p:blipFill rotWithShape="1">
          <a:blip r:embed="rId3"/>
          <a:srcRect l="23352" r="15710"/>
          <a:stretch/>
        </p:blipFill>
        <p:spPr>
          <a:xfrm>
            <a:off x="646509" y="1714500"/>
            <a:ext cx="3714750" cy="3429000"/>
          </a:xfrm>
          <a:prstGeom prst="rect">
            <a:avLst/>
          </a:prstGeom>
          <a:noFill/>
        </p:spPr>
      </p:pic>
      <p:sp>
        <p:nvSpPr>
          <p:cNvPr id="4" name="TextBox 3">
            <a:extLst>
              <a:ext uri="{FF2B5EF4-FFF2-40B4-BE49-F238E27FC236}">
                <a16:creationId xmlns:a16="http://schemas.microsoft.com/office/drawing/2014/main" id="{B31E6704-A79B-E4CD-51CD-36CA75B368EA}"/>
              </a:ext>
            </a:extLst>
          </p:cNvPr>
          <p:cNvSpPr txBox="1"/>
          <p:nvPr/>
        </p:nvSpPr>
        <p:spPr>
          <a:xfrm>
            <a:off x="4572000" y="3212991"/>
            <a:ext cx="3714750" cy="1995678"/>
          </a:xfrm>
          <a:prstGeom prst="rect">
            <a:avLst/>
          </a:prstGeom>
        </p:spPr>
        <p:txBody>
          <a:bodyPr vert="horz" lIns="68580" tIns="34290" rIns="68580" bIns="34290" rtlCol="0">
            <a:normAutofit/>
          </a:bodyPr>
          <a:lstStyle/>
          <a:p>
            <a:pPr marL="171450">
              <a:lnSpc>
                <a:spcPct val="150000"/>
              </a:lnSpc>
              <a:spcAft>
                <a:spcPts val="450"/>
              </a:spcAft>
            </a:pPr>
            <a:r>
              <a:rPr lang="en-US" sz="2000" dirty="0">
                <a:cs typeface="Arial" panose="020B0604020202020204" pitchFamily="34" charset="0"/>
              </a:rPr>
              <a:t>Take a moment to consider what messages </a:t>
            </a:r>
            <a:r>
              <a:rPr lang="en-US" sz="2000" b="1" dirty="0">
                <a:solidFill>
                  <a:srgbClr val="3CAA37"/>
                </a:solidFill>
                <a:cs typeface="Arial" panose="020B0604020202020204" pitchFamily="34" charset="0"/>
              </a:rPr>
              <a:t>you</a:t>
            </a:r>
            <a:r>
              <a:rPr lang="en-US" sz="2000" dirty="0">
                <a:cs typeface="Arial" panose="020B0604020202020204" pitchFamily="34" charset="0"/>
              </a:rPr>
              <a:t> received as a child or earlier in life talking about death and dying</a:t>
            </a:r>
          </a:p>
        </p:txBody>
      </p:sp>
      <p:pic>
        <p:nvPicPr>
          <p:cNvPr id="5" name="Screen Shot 2018-11-12 at 19.54.14.png">
            <a:extLst>
              <a:ext uri="{FF2B5EF4-FFF2-40B4-BE49-F238E27FC236}">
                <a16:creationId xmlns:a16="http://schemas.microsoft.com/office/drawing/2014/main" id="{5D1C6417-21AE-006D-2A5A-4D5F648DCB73}"/>
              </a:ext>
            </a:extLst>
          </p:cNvPr>
          <p:cNvPicPr>
            <a:picLocks noChangeAspect="1"/>
          </p:cNvPicPr>
          <p:nvPr/>
        </p:nvPicPr>
        <p:blipFill>
          <a:blip r:embed="rId4" cstate="print"/>
          <a:srcRect l="11666" t="3129" r="15472" b="3169"/>
          <a:stretch>
            <a:fillRect/>
          </a:stretch>
        </p:blipFill>
        <p:spPr>
          <a:xfrm>
            <a:off x="58" y="857250"/>
            <a:ext cx="1413164" cy="1424281"/>
          </a:xfrm>
          <a:custGeom>
            <a:avLst/>
            <a:gdLst/>
            <a:ahLst/>
            <a:cxnLst>
              <a:cxn ang="0">
                <a:pos x="wd2" y="hd2"/>
              </a:cxn>
              <a:cxn ang="5400000">
                <a:pos x="wd2" y="hd2"/>
              </a:cxn>
              <a:cxn ang="10800000">
                <a:pos x="wd2" y="hd2"/>
              </a:cxn>
              <a:cxn ang="16200000">
                <a:pos x="wd2" y="hd2"/>
              </a:cxn>
            </a:cxnLst>
            <a:rect l="0" t="0" r="r" b="b"/>
            <a:pathLst>
              <a:path w="21599" h="21173" extrusionOk="0">
                <a:moveTo>
                  <a:pt x="14854" y="0"/>
                </a:moveTo>
                <a:cubicBezTo>
                  <a:pt x="14286" y="-11"/>
                  <a:pt x="13575" y="495"/>
                  <a:pt x="12590" y="1584"/>
                </a:cubicBezTo>
                <a:cubicBezTo>
                  <a:pt x="11037" y="3300"/>
                  <a:pt x="9971" y="4331"/>
                  <a:pt x="9541" y="4529"/>
                </a:cubicBezTo>
                <a:cubicBezTo>
                  <a:pt x="8716" y="4910"/>
                  <a:pt x="8280" y="4767"/>
                  <a:pt x="4715" y="2958"/>
                </a:cubicBezTo>
                <a:cubicBezTo>
                  <a:pt x="3516" y="2350"/>
                  <a:pt x="3222" y="2250"/>
                  <a:pt x="2638" y="2245"/>
                </a:cubicBezTo>
                <a:cubicBezTo>
                  <a:pt x="2101" y="2240"/>
                  <a:pt x="1920" y="2287"/>
                  <a:pt x="1781" y="2471"/>
                </a:cubicBezTo>
                <a:cubicBezTo>
                  <a:pt x="1377" y="3008"/>
                  <a:pt x="1674" y="3891"/>
                  <a:pt x="2926" y="5877"/>
                </a:cubicBezTo>
                <a:cubicBezTo>
                  <a:pt x="3922" y="7454"/>
                  <a:pt x="4404" y="8389"/>
                  <a:pt x="4511" y="8942"/>
                </a:cubicBezTo>
                <a:cubicBezTo>
                  <a:pt x="4652" y="9675"/>
                  <a:pt x="4247" y="10272"/>
                  <a:pt x="2392" y="12049"/>
                </a:cubicBezTo>
                <a:cubicBezTo>
                  <a:pt x="563" y="13802"/>
                  <a:pt x="0" y="14520"/>
                  <a:pt x="0" y="15104"/>
                </a:cubicBezTo>
                <a:cubicBezTo>
                  <a:pt x="0" y="16069"/>
                  <a:pt x="1046" y="16163"/>
                  <a:pt x="4048" y="15472"/>
                </a:cubicBezTo>
                <a:cubicBezTo>
                  <a:pt x="6076" y="15005"/>
                  <a:pt x="7204" y="14929"/>
                  <a:pt x="7775" y="15216"/>
                </a:cubicBezTo>
                <a:cubicBezTo>
                  <a:pt x="8338" y="15499"/>
                  <a:pt x="8850" y="16236"/>
                  <a:pt x="9758" y="18070"/>
                </a:cubicBezTo>
                <a:cubicBezTo>
                  <a:pt x="10707" y="19985"/>
                  <a:pt x="11212" y="20778"/>
                  <a:pt x="11634" y="21006"/>
                </a:cubicBezTo>
                <a:cubicBezTo>
                  <a:pt x="12714" y="21589"/>
                  <a:pt x="13251" y="20675"/>
                  <a:pt x="13472" y="17864"/>
                </a:cubicBezTo>
                <a:cubicBezTo>
                  <a:pt x="13698" y="14987"/>
                  <a:pt x="13914" y="14247"/>
                  <a:pt x="14686" y="13747"/>
                </a:cubicBezTo>
                <a:cubicBezTo>
                  <a:pt x="15249" y="13382"/>
                  <a:pt x="15634" y="13294"/>
                  <a:pt x="18144" y="12944"/>
                </a:cubicBezTo>
                <a:cubicBezTo>
                  <a:pt x="20561" y="12607"/>
                  <a:pt x="21347" y="12334"/>
                  <a:pt x="21551" y="11756"/>
                </a:cubicBezTo>
                <a:cubicBezTo>
                  <a:pt x="21583" y="11664"/>
                  <a:pt x="21600" y="11572"/>
                  <a:pt x="21599" y="11482"/>
                </a:cubicBezTo>
                <a:cubicBezTo>
                  <a:pt x="21594" y="10853"/>
                  <a:pt x="20753" y="10264"/>
                  <a:pt x="18836" y="9519"/>
                </a:cubicBezTo>
                <a:cubicBezTo>
                  <a:pt x="16120" y="8462"/>
                  <a:pt x="15297" y="7930"/>
                  <a:pt x="15059" y="7067"/>
                </a:cubicBezTo>
                <a:cubicBezTo>
                  <a:pt x="14903" y="6503"/>
                  <a:pt x="14948" y="6040"/>
                  <a:pt x="15394" y="3682"/>
                </a:cubicBezTo>
                <a:cubicBezTo>
                  <a:pt x="15768" y="1702"/>
                  <a:pt x="15764" y="454"/>
                  <a:pt x="15381" y="182"/>
                </a:cubicBezTo>
                <a:cubicBezTo>
                  <a:pt x="15218" y="66"/>
                  <a:pt x="15044" y="4"/>
                  <a:pt x="14854" y="0"/>
                </a:cubicBezTo>
                <a:close/>
              </a:path>
            </a:pathLst>
          </a:custGeom>
          <a:ln w="12700">
            <a:miter lim="400000"/>
          </a:ln>
        </p:spPr>
      </p:pic>
    </p:spTree>
    <p:extLst>
      <p:ext uri="{BB962C8B-B14F-4D97-AF65-F5344CB8AC3E}">
        <p14:creationId xmlns:p14="http://schemas.microsoft.com/office/powerpoint/2010/main" val="1383809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3">
            <a:extLst>
              <a:ext uri="{FF2B5EF4-FFF2-40B4-BE49-F238E27FC236}">
                <a16:creationId xmlns:a16="http://schemas.microsoft.com/office/drawing/2014/main" id="{DE70786C-9D8C-67C1-EF81-7C043E752086}"/>
              </a:ext>
            </a:extLst>
          </p:cNvPr>
          <p:cNvSpPr txBox="1">
            <a:spLocks/>
          </p:cNvSpPr>
          <p:nvPr/>
        </p:nvSpPr>
        <p:spPr>
          <a:xfrm>
            <a:off x="953517" y="861128"/>
            <a:ext cx="7236966" cy="994172"/>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CAA37"/>
                </a:solidFill>
                <a:latin typeface="+mn-lt"/>
                <a:cs typeface="Arial" panose="020B0604020202020204" pitchFamily="34" charset="0"/>
              </a:rPr>
              <a:t>Unhelpful language</a:t>
            </a:r>
          </a:p>
        </p:txBody>
      </p:sp>
      <p:graphicFrame>
        <p:nvGraphicFramePr>
          <p:cNvPr id="3" name="Diagram 2">
            <a:extLst>
              <a:ext uri="{FF2B5EF4-FFF2-40B4-BE49-F238E27FC236}">
                <a16:creationId xmlns:a16="http://schemas.microsoft.com/office/drawing/2014/main" id="{9A147515-076D-D378-28F9-C3CC31B8455A}"/>
              </a:ext>
            </a:extLst>
          </p:cNvPr>
          <p:cNvGraphicFramePr/>
          <p:nvPr>
            <p:extLst>
              <p:ext uri="{D42A27DB-BD31-4B8C-83A1-F6EECF244321}">
                <p14:modId xmlns:p14="http://schemas.microsoft.com/office/powerpoint/2010/main" val="2157016459"/>
              </p:ext>
            </p:extLst>
          </p:nvPr>
        </p:nvGraphicFramePr>
        <p:xfrm>
          <a:off x="628650" y="2093024"/>
          <a:ext cx="7886700" cy="3072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Screen Shot 2018-11-12 at 19.54.14.png">
            <a:extLst>
              <a:ext uri="{FF2B5EF4-FFF2-40B4-BE49-F238E27FC236}">
                <a16:creationId xmlns:a16="http://schemas.microsoft.com/office/drawing/2014/main" id="{8599835A-C8D7-B469-9D51-45349824832F}"/>
              </a:ext>
            </a:extLst>
          </p:cNvPr>
          <p:cNvPicPr>
            <a:picLocks noChangeAspect="1"/>
          </p:cNvPicPr>
          <p:nvPr/>
        </p:nvPicPr>
        <p:blipFill>
          <a:blip r:embed="rId8" cstate="print"/>
          <a:srcRect l="11666" t="3129" r="15472" b="3169"/>
          <a:stretch>
            <a:fillRect/>
          </a:stretch>
        </p:blipFill>
        <p:spPr>
          <a:xfrm>
            <a:off x="7778453" y="126318"/>
            <a:ext cx="1222280" cy="1231896"/>
          </a:xfrm>
          <a:custGeom>
            <a:avLst/>
            <a:gdLst/>
            <a:ahLst/>
            <a:cxnLst>
              <a:cxn ang="0">
                <a:pos x="wd2" y="hd2"/>
              </a:cxn>
              <a:cxn ang="5400000">
                <a:pos x="wd2" y="hd2"/>
              </a:cxn>
              <a:cxn ang="10800000">
                <a:pos x="wd2" y="hd2"/>
              </a:cxn>
              <a:cxn ang="16200000">
                <a:pos x="wd2" y="hd2"/>
              </a:cxn>
            </a:cxnLst>
            <a:rect l="0" t="0" r="r" b="b"/>
            <a:pathLst>
              <a:path w="21599" h="21173" extrusionOk="0">
                <a:moveTo>
                  <a:pt x="14854" y="0"/>
                </a:moveTo>
                <a:cubicBezTo>
                  <a:pt x="14286" y="-11"/>
                  <a:pt x="13575" y="495"/>
                  <a:pt x="12590" y="1584"/>
                </a:cubicBezTo>
                <a:cubicBezTo>
                  <a:pt x="11037" y="3300"/>
                  <a:pt x="9971" y="4331"/>
                  <a:pt x="9541" y="4529"/>
                </a:cubicBezTo>
                <a:cubicBezTo>
                  <a:pt x="8716" y="4910"/>
                  <a:pt x="8280" y="4767"/>
                  <a:pt x="4715" y="2958"/>
                </a:cubicBezTo>
                <a:cubicBezTo>
                  <a:pt x="3516" y="2350"/>
                  <a:pt x="3222" y="2250"/>
                  <a:pt x="2638" y="2245"/>
                </a:cubicBezTo>
                <a:cubicBezTo>
                  <a:pt x="2101" y="2240"/>
                  <a:pt x="1920" y="2287"/>
                  <a:pt x="1781" y="2471"/>
                </a:cubicBezTo>
                <a:cubicBezTo>
                  <a:pt x="1377" y="3008"/>
                  <a:pt x="1674" y="3891"/>
                  <a:pt x="2926" y="5877"/>
                </a:cubicBezTo>
                <a:cubicBezTo>
                  <a:pt x="3922" y="7454"/>
                  <a:pt x="4404" y="8389"/>
                  <a:pt x="4511" y="8942"/>
                </a:cubicBezTo>
                <a:cubicBezTo>
                  <a:pt x="4652" y="9675"/>
                  <a:pt x="4247" y="10272"/>
                  <a:pt x="2392" y="12049"/>
                </a:cubicBezTo>
                <a:cubicBezTo>
                  <a:pt x="563" y="13802"/>
                  <a:pt x="0" y="14520"/>
                  <a:pt x="0" y="15104"/>
                </a:cubicBezTo>
                <a:cubicBezTo>
                  <a:pt x="0" y="16069"/>
                  <a:pt x="1046" y="16163"/>
                  <a:pt x="4048" y="15472"/>
                </a:cubicBezTo>
                <a:cubicBezTo>
                  <a:pt x="6076" y="15005"/>
                  <a:pt x="7204" y="14929"/>
                  <a:pt x="7775" y="15216"/>
                </a:cubicBezTo>
                <a:cubicBezTo>
                  <a:pt x="8338" y="15499"/>
                  <a:pt x="8850" y="16236"/>
                  <a:pt x="9758" y="18070"/>
                </a:cubicBezTo>
                <a:cubicBezTo>
                  <a:pt x="10707" y="19985"/>
                  <a:pt x="11212" y="20778"/>
                  <a:pt x="11634" y="21006"/>
                </a:cubicBezTo>
                <a:cubicBezTo>
                  <a:pt x="12714" y="21589"/>
                  <a:pt x="13251" y="20675"/>
                  <a:pt x="13472" y="17864"/>
                </a:cubicBezTo>
                <a:cubicBezTo>
                  <a:pt x="13698" y="14987"/>
                  <a:pt x="13914" y="14247"/>
                  <a:pt x="14686" y="13747"/>
                </a:cubicBezTo>
                <a:cubicBezTo>
                  <a:pt x="15249" y="13382"/>
                  <a:pt x="15634" y="13294"/>
                  <a:pt x="18144" y="12944"/>
                </a:cubicBezTo>
                <a:cubicBezTo>
                  <a:pt x="20561" y="12607"/>
                  <a:pt x="21347" y="12334"/>
                  <a:pt x="21551" y="11756"/>
                </a:cubicBezTo>
                <a:cubicBezTo>
                  <a:pt x="21583" y="11664"/>
                  <a:pt x="21600" y="11572"/>
                  <a:pt x="21599" y="11482"/>
                </a:cubicBezTo>
                <a:cubicBezTo>
                  <a:pt x="21594" y="10853"/>
                  <a:pt x="20753" y="10264"/>
                  <a:pt x="18836" y="9519"/>
                </a:cubicBezTo>
                <a:cubicBezTo>
                  <a:pt x="16120" y="8462"/>
                  <a:pt x="15297" y="7930"/>
                  <a:pt x="15059" y="7067"/>
                </a:cubicBezTo>
                <a:cubicBezTo>
                  <a:pt x="14903" y="6503"/>
                  <a:pt x="14948" y="6040"/>
                  <a:pt x="15394" y="3682"/>
                </a:cubicBezTo>
                <a:cubicBezTo>
                  <a:pt x="15768" y="1702"/>
                  <a:pt x="15764" y="454"/>
                  <a:pt x="15381" y="182"/>
                </a:cubicBezTo>
                <a:cubicBezTo>
                  <a:pt x="15218" y="66"/>
                  <a:pt x="15044" y="4"/>
                  <a:pt x="14854" y="0"/>
                </a:cubicBezTo>
                <a:close/>
              </a:path>
            </a:pathLst>
          </a:custGeom>
          <a:ln w="12700">
            <a:miter lim="400000"/>
          </a:ln>
        </p:spPr>
      </p:pic>
    </p:spTree>
    <p:extLst>
      <p:ext uri="{BB962C8B-B14F-4D97-AF65-F5344CB8AC3E}">
        <p14:creationId xmlns:p14="http://schemas.microsoft.com/office/powerpoint/2010/main" val="1523833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What do children and young people understand about death? | Winston's Wish">
            <a:hlinkClick r:id="" action="ppaction://media"/>
            <a:extLst>
              <a:ext uri="{FF2B5EF4-FFF2-40B4-BE49-F238E27FC236}">
                <a16:creationId xmlns:a16="http://schemas.microsoft.com/office/drawing/2014/main" id="{0DD4843E-5D1D-5645-FCB3-B79F9C7FBD8B}"/>
              </a:ext>
            </a:extLst>
          </p:cNvPr>
          <p:cNvPicPr>
            <a:picLocks noRot="1" noChangeAspect="1"/>
          </p:cNvPicPr>
          <p:nvPr>
            <a:videoFile r:link="rId1"/>
          </p:nvPr>
        </p:nvPicPr>
        <p:blipFill>
          <a:blip r:embed="rId4"/>
          <a:stretch>
            <a:fillRect/>
          </a:stretch>
        </p:blipFill>
        <p:spPr>
          <a:xfrm>
            <a:off x="310859" y="238125"/>
            <a:ext cx="8522281" cy="5238750"/>
          </a:xfrm>
          <a:prstGeom prst="rect">
            <a:avLst/>
          </a:prstGeom>
          <a:ln w="254000">
            <a:noFill/>
          </a:ln>
        </p:spPr>
      </p:pic>
      <p:sp>
        <p:nvSpPr>
          <p:cNvPr id="4" name="TextBox 3">
            <a:extLst>
              <a:ext uri="{FF2B5EF4-FFF2-40B4-BE49-F238E27FC236}">
                <a16:creationId xmlns:a16="http://schemas.microsoft.com/office/drawing/2014/main" id="{B122FE32-5873-4B91-5BF4-4FEF28A5CC7D}"/>
              </a:ext>
            </a:extLst>
          </p:cNvPr>
          <p:cNvSpPr txBox="1"/>
          <p:nvPr/>
        </p:nvSpPr>
        <p:spPr>
          <a:xfrm>
            <a:off x="1200150" y="5832812"/>
            <a:ext cx="4953000" cy="707886"/>
          </a:xfrm>
          <a:prstGeom prst="rect">
            <a:avLst/>
          </a:prstGeom>
          <a:noFill/>
        </p:spPr>
        <p:txBody>
          <a:bodyPr wrap="square">
            <a:spAutoFit/>
          </a:bodyPr>
          <a:lstStyle/>
          <a:p>
            <a:pPr algn="ctr"/>
            <a:r>
              <a:rPr lang="en-GB" sz="2000" b="1" dirty="0"/>
              <a:t>What do children and young people understand about death? | Winston's Wish</a:t>
            </a:r>
          </a:p>
        </p:txBody>
      </p:sp>
    </p:spTree>
    <p:extLst>
      <p:ext uri="{BB962C8B-B14F-4D97-AF65-F5344CB8AC3E}">
        <p14:creationId xmlns:p14="http://schemas.microsoft.com/office/powerpoint/2010/main" val="206085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401A0A-C5A9-401D-28EC-F1FC04BAE1EB}"/>
              </a:ext>
            </a:extLst>
          </p:cNvPr>
          <p:cNvPicPr>
            <a:picLocks noChangeAspect="1"/>
          </p:cNvPicPr>
          <p:nvPr/>
        </p:nvPicPr>
        <p:blipFill>
          <a:blip r:embed="rId3"/>
          <a:stretch>
            <a:fillRect/>
          </a:stretch>
        </p:blipFill>
        <p:spPr>
          <a:xfrm>
            <a:off x="859388" y="1429585"/>
            <a:ext cx="7425224" cy="4242193"/>
          </a:xfrm>
          <a:prstGeom prst="rect">
            <a:avLst/>
          </a:prstGeom>
        </p:spPr>
      </p:pic>
      <p:sp>
        <p:nvSpPr>
          <p:cNvPr id="4" name="TextBox 3">
            <a:extLst>
              <a:ext uri="{FF2B5EF4-FFF2-40B4-BE49-F238E27FC236}">
                <a16:creationId xmlns:a16="http://schemas.microsoft.com/office/drawing/2014/main" id="{03CA8B43-0B25-1119-E982-9418F3D550F1}"/>
              </a:ext>
            </a:extLst>
          </p:cNvPr>
          <p:cNvSpPr txBox="1"/>
          <p:nvPr/>
        </p:nvSpPr>
        <p:spPr>
          <a:xfrm>
            <a:off x="750849" y="358259"/>
            <a:ext cx="7642302" cy="1077218"/>
          </a:xfrm>
          <a:prstGeom prst="rect">
            <a:avLst/>
          </a:prstGeom>
          <a:noFill/>
        </p:spPr>
        <p:txBody>
          <a:bodyPr wrap="square">
            <a:spAutoFit/>
          </a:bodyPr>
          <a:lstStyle/>
          <a:p>
            <a:pPr algn="ctr"/>
            <a:r>
              <a:rPr lang="en-GB" sz="3200" b="1" dirty="0">
                <a:solidFill>
                  <a:srgbClr val="3CAA37"/>
                </a:solidFill>
                <a:cs typeface="Arial" panose="020B0604020202020204" pitchFamily="34" charset="0"/>
              </a:rPr>
              <a:t>The effects of living with a</a:t>
            </a:r>
          </a:p>
          <a:p>
            <a:pPr algn="ctr"/>
            <a:r>
              <a:rPr lang="en-GB" sz="3200" b="1" dirty="0">
                <a:solidFill>
                  <a:srgbClr val="3CAA37"/>
                </a:solidFill>
                <a:cs typeface="Arial" panose="020B0604020202020204" pitchFamily="34" charset="0"/>
              </a:rPr>
              <a:t>serious illness in the family</a:t>
            </a:r>
          </a:p>
        </p:txBody>
      </p:sp>
      <p:sp>
        <p:nvSpPr>
          <p:cNvPr id="5" name="TextBox 4">
            <a:extLst>
              <a:ext uri="{FF2B5EF4-FFF2-40B4-BE49-F238E27FC236}">
                <a16:creationId xmlns:a16="http://schemas.microsoft.com/office/drawing/2014/main" id="{193A3A28-6089-F98B-B64F-518EA90E9CEB}"/>
              </a:ext>
            </a:extLst>
          </p:cNvPr>
          <p:cNvSpPr txBox="1"/>
          <p:nvPr/>
        </p:nvSpPr>
        <p:spPr>
          <a:xfrm>
            <a:off x="1343025" y="6035159"/>
            <a:ext cx="4733925" cy="375166"/>
          </a:xfrm>
          <a:prstGeom prst="rect">
            <a:avLst/>
          </a:prstGeom>
          <a:noFill/>
        </p:spPr>
        <p:txBody>
          <a:bodyPr wrap="square">
            <a:spAutoFit/>
          </a:bodyPr>
          <a:lstStyle/>
          <a:p>
            <a:pPr algn="ctr"/>
            <a:r>
              <a:rPr lang="en-GB" sz="1800" b="1" dirty="0"/>
              <a:t>Winston's Wish</a:t>
            </a:r>
            <a:endParaRPr lang="en-GB" dirty="0"/>
          </a:p>
        </p:txBody>
      </p:sp>
    </p:spTree>
    <p:extLst>
      <p:ext uri="{BB962C8B-B14F-4D97-AF65-F5344CB8AC3E}">
        <p14:creationId xmlns:p14="http://schemas.microsoft.com/office/powerpoint/2010/main" val="19858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CA8B43-0B25-1119-E982-9418F3D550F1}"/>
              </a:ext>
            </a:extLst>
          </p:cNvPr>
          <p:cNvSpPr txBox="1"/>
          <p:nvPr/>
        </p:nvSpPr>
        <p:spPr>
          <a:xfrm>
            <a:off x="617034" y="358259"/>
            <a:ext cx="7932234" cy="584775"/>
          </a:xfrm>
          <a:prstGeom prst="rect">
            <a:avLst/>
          </a:prstGeom>
          <a:noFill/>
        </p:spPr>
        <p:txBody>
          <a:bodyPr wrap="square">
            <a:spAutoFit/>
          </a:bodyPr>
          <a:lstStyle/>
          <a:p>
            <a:pPr algn="ctr"/>
            <a:r>
              <a:rPr lang="en-GB" sz="3200" b="1" dirty="0">
                <a:solidFill>
                  <a:srgbClr val="3CAA37"/>
                </a:solidFill>
                <a:cs typeface="Arial" panose="020B0604020202020204" pitchFamily="34" charset="0"/>
              </a:rPr>
              <a:t>What bereaved children need</a:t>
            </a:r>
          </a:p>
        </p:txBody>
      </p:sp>
      <p:pic>
        <p:nvPicPr>
          <p:cNvPr id="5" name="Picture 4">
            <a:extLst>
              <a:ext uri="{FF2B5EF4-FFF2-40B4-BE49-F238E27FC236}">
                <a16:creationId xmlns:a16="http://schemas.microsoft.com/office/drawing/2014/main" id="{D9BA566D-B779-5B09-3069-9A5B60982735}"/>
              </a:ext>
            </a:extLst>
          </p:cNvPr>
          <p:cNvPicPr>
            <a:picLocks noChangeAspect="1"/>
          </p:cNvPicPr>
          <p:nvPr/>
        </p:nvPicPr>
        <p:blipFill>
          <a:blip r:embed="rId3"/>
          <a:stretch>
            <a:fillRect/>
          </a:stretch>
        </p:blipFill>
        <p:spPr>
          <a:xfrm>
            <a:off x="1111510" y="1221916"/>
            <a:ext cx="6920980" cy="4414168"/>
          </a:xfrm>
          <a:prstGeom prst="rect">
            <a:avLst/>
          </a:prstGeom>
        </p:spPr>
      </p:pic>
      <p:sp>
        <p:nvSpPr>
          <p:cNvPr id="2" name="TextBox 1">
            <a:extLst>
              <a:ext uri="{FF2B5EF4-FFF2-40B4-BE49-F238E27FC236}">
                <a16:creationId xmlns:a16="http://schemas.microsoft.com/office/drawing/2014/main" id="{9E7D8E83-64BC-77A8-788F-8821E9A24C06}"/>
              </a:ext>
            </a:extLst>
          </p:cNvPr>
          <p:cNvSpPr txBox="1"/>
          <p:nvPr/>
        </p:nvSpPr>
        <p:spPr>
          <a:xfrm>
            <a:off x="1343025" y="6035159"/>
            <a:ext cx="4733925" cy="375166"/>
          </a:xfrm>
          <a:prstGeom prst="rect">
            <a:avLst/>
          </a:prstGeom>
          <a:noFill/>
        </p:spPr>
        <p:txBody>
          <a:bodyPr wrap="square">
            <a:spAutoFit/>
          </a:bodyPr>
          <a:lstStyle/>
          <a:p>
            <a:pPr algn="ctr"/>
            <a:r>
              <a:rPr lang="en-GB" sz="1800" b="1" dirty="0"/>
              <a:t>Winston's Wish</a:t>
            </a:r>
            <a:endParaRPr lang="en-GB" dirty="0"/>
          </a:p>
        </p:txBody>
      </p:sp>
    </p:spTree>
    <p:extLst>
      <p:ext uri="{BB962C8B-B14F-4D97-AF65-F5344CB8AC3E}">
        <p14:creationId xmlns:p14="http://schemas.microsoft.com/office/powerpoint/2010/main" val="192257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0DBBEC-96D6-D2AB-659F-BEB2DF1391ED}"/>
              </a:ext>
            </a:extLst>
          </p:cNvPr>
          <p:cNvSpPr txBox="1"/>
          <p:nvPr/>
        </p:nvSpPr>
        <p:spPr>
          <a:xfrm>
            <a:off x="1102518" y="2091005"/>
            <a:ext cx="6938963" cy="2215991"/>
          </a:xfrm>
          <a:prstGeom prst="rect">
            <a:avLst/>
          </a:prstGeom>
          <a:noFill/>
        </p:spPr>
        <p:txBody>
          <a:bodyPr wrap="square">
            <a:spAutoFit/>
          </a:bodyPr>
          <a:lstStyle/>
          <a:p>
            <a:pPr algn="ctr"/>
            <a:r>
              <a:rPr lang="en-GB" sz="13800" b="1" dirty="0">
                <a:solidFill>
                  <a:srgbClr val="4AA5B0"/>
                </a:solidFill>
              </a:rPr>
              <a:t>L</a:t>
            </a:r>
            <a:r>
              <a:rPr lang="en-GB" sz="13800" b="1" dirty="0"/>
              <a:t>.</a:t>
            </a:r>
            <a:r>
              <a:rPr lang="en-GB" sz="13800" b="1" dirty="0">
                <a:solidFill>
                  <a:srgbClr val="EF7D32"/>
                </a:solidFill>
              </a:rPr>
              <a:t>E</a:t>
            </a:r>
            <a:r>
              <a:rPr lang="en-GB" sz="13800" b="1" dirty="0"/>
              <a:t>.</a:t>
            </a:r>
            <a:r>
              <a:rPr lang="en-GB" sz="13800" b="1" dirty="0">
                <a:solidFill>
                  <a:srgbClr val="AA3F80"/>
                </a:solidFill>
              </a:rPr>
              <a:t>N</a:t>
            </a:r>
            <a:r>
              <a:rPr lang="en-GB" sz="13800" b="1" dirty="0"/>
              <a:t>.</a:t>
            </a:r>
            <a:r>
              <a:rPr lang="en-GB" sz="13800" b="1" dirty="0">
                <a:solidFill>
                  <a:schemeClr val="accent1"/>
                </a:solidFill>
              </a:rPr>
              <a:t>D</a:t>
            </a:r>
            <a:endParaRPr lang="en-GB" sz="13800" dirty="0">
              <a:solidFill>
                <a:schemeClr val="accent1"/>
              </a:solidFill>
            </a:endParaRPr>
          </a:p>
        </p:txBody>
      </p:sp>
    </p:spTree>
    <p:extLst>
      <p:ext uri="{BB962C8B-B14F-4D97-AF65-F5344CB8AC3E}">
        <p14:creationId xmlns:p14="http://schemas.microsoft.com/office/powerpoint/2010/main" val="2079388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B8C9F8-D36F-D1C9-6C33-015A597685C2}"/>
              </a:ext>
            </a:extLst>
          </p:cNvPr>
          <p:cNvSpPr txBox="1"/>
          <p:nvPr/>
        </p:nvSpPr>
        <p:spPr>
          <a:xfrm>
            <a:off x="2286000" y="1939379"/>
            <a:ext cx="4572000" cy="1862048"/>
          </a:xfrm>
          <a:prstGeom prst="rect">
            <a:avLst/>
          </a:prstGeom>
          <a:noFill/>
        </p:spPr>
        <p:txBody>
          <a:bodyPr wrap="square">
            <a:spAutoFit/>
          </a:bodyPr>
          <a:lstStyle/>
          <a:p>
            <a:pPr algn="ctr"/>
            <a:r>
              <a:rPr lang="en-GB" sz="11500" b="1" dirty="0">
                <a:latin typeface="Arial" panose="020B0604020202020204" pitchFamily="34" charset="0"/>
                <a:cs typeface="Arial" panose="020B0604020202020204" pitchFamily="34" charset="0"/>
              </a:rPr>
              <a:t>Break</a:t>
            </a:r>
          </a:p>
        </p:txBody>
      </p:sp>
    </p:spTree>
    <p:extLst>
      <p:ext uri="{BB962C8B-B14F-4D97-AF65-F5344CB8AC3E}">
        <p14:creationId xmlns:p14="http://schemas.microsoft.com/office/powerpoint/2010/main" val="1373202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D7ABBB-901C-C991-DEE6-A08387FDF4EB}"/>
              </a:ext>
            </a:extLst>
          </p:cNvPr>
          <p:cNvSpPr txBox="1"/>
          <p:nvPr/>
        </p:nvSpPr>
        <p:spPr>
          <a:xfrm>
            <a:off x="962025" y="367250"/>
            <a:ext cx="7219950" cy="1323439"/>
          </a:xfrm>
          <a:prstGeom prst="rect">
            <a:avLst/>
          </a:prstGeom>
          <a:noFill/>
        </p:spPr>
        <p:txBody>
          <a:bodyPr wrap="square">
            <a:spAutoFit/>
          </a:bodyPr>
          <a:lstStyle/>
          <a:p>
            <a:pPr algn="ctr"/>
            <a:r>
              <a:rPr lang="en-GB" sz="4000" dirty="0">
                <a:latin typeface="+mn-lt"/>
              </a:rPr>
              <a:t>As a Compassionate Friend you </a:t>
            </a:r>
          </a:p>
          <a:p>
            <a:pPr algn="ctr"/>
            <a:r>
              <a:rPr lang="en-GB" sz="4000" b="1" dirty="0">
                <a:solidFill>
                  <a:srgbClr val="4AA5B0"/>
                </a:solidFill>
                <a:latin typeface="+mn-lt"/>
              </a:rPr>
              <a:t>L</a:t>
            </a:r>
            <a:r>
              <a:rPr lang="en-GB" sz="4000" b="1" dirty="0">
                <a:latin typeface="+mn-lt"/>
              </a:rPr>
              <a:t>.</a:t>
            </a:r>
            <a:r>
              <a:rPr lang="en-GB" sz="4000" b="1" dirty="0">
                <a:solidFill>
                  <a:srgbClr val="EF7D32"/>
                </a:solidFill>
                <a:latin typeface="+mn-lt"/>
              </a:rPr>
              <a:t>E</a:t>
            </a:r>
            <a:r>
              <a:rPr lang="en-GB" sz="4000" b="1" dirty="0">
                <a:latin typeface="+mn-lt"/>
              </a:rPr>
              <a:t>.</a:t>
            </a:r>
            <a:r>
              <a:rPr lang="en-GB" sz="4000" b="1" dirty="0">
                <a:solidFill>
                  <a:srgbClr val="AA3F80"/>
                </a:solidFill>
                <a:latin typeface="+mn-lt"/>
              </a:rPr>
              <a:t>N</a:t>
            </a:r>
            <a:r>
              <a:rPr lang="en-GB" sz="4000" b="1" dirty="0">
                <a:latin typeface="+mn-lt"/>
              </a:rPr>
              <a:t>.</a:t>
            </a:r>
            <a:r>
              <a:rPr lang="en-GB" sz="4000" b="1" dirty="0">
                <a:solidFill>
                  <a:schemeClr val="accent1"/>
                </a:solidFill>
                <a:latin typeface="+mn-lt"/>
              </a:rPr>
              <a:t>D</a:t>
            </a:r>
            <a:endParaRPr lang="en-GB" sz="4000" dirty="0"/>
          </a:p>
        </p:txBody>
      </p:sp>
      <p:sp>
        <p:nvSpPr>
          <p:cNvPr id="4" name="TextBox 3">
            <a:extLst>
              <a:ext uri="{FF2B5EF4-FFF2-40B4-BE49-F238E27FC236}">
                <a16:creationId xmlns:a16="http://schemas.microsoft.com/office/drawing/2014/main" id="{253497E9-A293-1C0E-4637-2AC676DBA78B}"/>
              </a:ext>
            </a:extLst>
          </p:cNvPr>
          <p:cNvSpPr txBox="1"/>
          <p:nvPr/>
        </p:nvSpPr>
        <p:spPr>
          <a:xfrm>
            <a:off x="785812" y="1690689"/>
            <a:ext cx="7958137" cy="4031873"/>
          </a:xfrm>
          <a:prstGeom prst="rect">
            <a:avLst/>
          </a:prstGeom>
          <a:noFill/>
        </p:spPr>
        <p:txBody>
          <a:bodyPr wrap="square">
            <a:spAutoFit/>
          </a:bodyPr>
          <a:lstStyle/>
          <a:p>
            <a:r>
              <a:rPr lang="en-GB" sz="4000" b="1" dirty="0">
                <a:solidFill>
                  <a:srgbClr val="4AA5B0"/>
                </a:solidFill>
                <a:latin typeface="+mn-lt"/>
              </a:rPr>
              <a:t>L</a:t>
            </a:r>
            <a:r>
              <a:rPr lang="en-GB" sz="2400" dirty="0">
                <a:latin typeface="+mn-lt"/>
              </a:rPr>
              <a:t>isten – to help people to talk over what they need, their worries or what they want to do  </a:t>
            </a:r>
            <a:endParaRPr lang="en-GB" sz="3000" b="1" dirty="0">
              <a:solidFill>
                <a:srgbClr val="4AA5B0"/>
              </a:solidFill>
            </a:endParaRPr>
          </a:p>
          <a:p>
            <a:r>
              <a:rPr lang="en-GB" sz="4000" b="1" dirty="0">
                <a:solidFill>
                  <a:srgbClr val="EF7D32"/>
                </a:solidFill>
                <a:latin typeface="+mn-lt"/>
              </a:rPr>
              <a:t>E</a:t>
            </a:r>
            <a:r>
              <a:rPr lang="en-GB" sz="2400" dirty="0"/>
              <a:t>mpathise – to acknowledge their situation and respect their choices </a:t>
            </a:r>
          </a:p>
          <a:p>
            <a:r>
              <a:rPr lang="en-GB" sz="4000" b="1" dirty="0">
                <a:solidFill>
                  <a:srgbClr val="AA3F80"/>
                </a:solidFill>
                <a:latin typeface="+mn-lt"/>
              </a:rPr>
              <a:t>N</a:t>
            </a:r>
            <a:r>
              <a:rPr lang="en-GB" sz="2400" dirty="0"/>
              <a:t>otice – when someone may need some company, to have a chat, a helping hand or when they don’t!</a:t>
            </a:r>
          </a:p>
          <a:p>
            <a:r>
              <a:rPr lang="en-GB" sz="4000" b="1" dirty="0">
                <a:solidFill>
                  <a:schemeClr val="accent1"/>
                </a:solidFill>
                <a:latin typeface="+mn-lt"/>
              </a:rPr>
              <a:t>D</a:t>
            </a:r>
            <a:r>
              <a:rPr lang="en-GB" sz="2400" dirty="0"/>
              <a:t>o – by giving practical support, signpost to services and resources, work with others to be a compassionate community</a:t>
            </a:r>
          </a:p>
        </p:txBody>
      </p:sp>
    </p:spTree>
    <p:extLst>
      <p:ext uri="{BB962C8B-B14F-4D97-AF65-F5344CB8AC3E}">
        <p14:creationId xmlns:p14="http://schemas.microsoft.com/office/powerpoint/2010/main" val="3570880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nvSpPr>
        <p:spPr>
          <a:xfrm>
            <a:off x="-243840" y="-69668"/>
            <a:ext cx="9418875" cy="6996180"/>
          </a:xfrm>
          <a:prstGeom prst="rect">
            <a:avLst/>
          </a:prstGeom>
          <a:solidFill>
            <a:srgbClr val="4AA5B0"/>
          </a:solidFill>
          <a:ln w="12700">
            <a:miter lim="400000"/>
          </a:ln>
        </p:spPr>
        <p:txBody>
          <a:bodyPr lIns="35719" tIns="35719" rIns="35719" bIns="35719" anchor="ctr"/>
          <a:lstStyle/>
          <a:p>
            <a:pPr>
              <a:defRPr sz="2400">
                <a:solidFill>
                  <a:srgbClr val="FFFFFF"/>
                </a:solidFill>
              </a:defRPr>
            </a:pPr>
            <a:endParaRPr sz="1687"/>
          </a:p>
        </p:txBody>
      </p:sp>
      <p:sp>
        <p:nvSpPr>
          <p:cNvPr id="6" name="Rectangle 5"/>
          <p:cNvSpPr/>
          <p:nvPr/>
        </p:nvSpPr>
        <p:spPr>
          <a:xfrm>
            <a:off x="2303946" y="3724841"/>
            <a:ext cx="4323299" cy="957955"/>
          </a:xfrm>
          <a:prstGeom prst="rect">
            <a:avLst/>
          </a:prstGeom>
        </p:spPr>
        <p:txBody>
          <a:bodyPr wrap="none">
            <a:spAutoFit/>
          </a:bodyPr>
          <a:lstStyle/>
          <a:p>
            <a:pPr algn="ctr"/>
            <a:r>
              <a:rPr lang="en-GB" sz="5625" b="1" dirty="0">
                <a:solidFill>
                  <a:schemeClr val="bg1"/>
                </a:solidFill>
                <a:cs typeface="Arial" pitchFamily="34" charset="0"/>
              </a:rPr>
              <a:t>L is for LISTEN</a:t>
            </a:r>
          </a:p>
        </p:txBody>
      </p:sp>
      <p:sp>
        <p:nvSpPr>
          <p:cNvPr id="3" name="TextBox 2">
            <a:extLst>
              <a:ext uri="{FF2B5EF4-FFF2-40B4-BE49-F238E27FC236}">
                <a16:creationId xmlns:a16="http://schemas.microsoft.com/office/drawing/2014/main" id="{5655D0AA-A1E9-A74B-E93B-D80DB2D77185}"/>
              </a:ext>
            </a:extLst>
          </p:cNvPr>
          <p:cNvSpPr txBox="1"/>
          <p:nvPr/>
        </p:nvSpPr>
        <p:spPr>
          <a:xfrm>
            <a:off x="1845469" y="4813208"/>
            <a:ext cx="5453062" cy="1477328"/>
          </a:xfrm>
          <a:prstGeom prst="rect">
            <a:avLst/>
          </a:prstGeom>
          <a:noFill/>
        </p:spPr>
        <p:txBody>
          <a:bodyPr wrap="square">
            <a:spAutoFit/>
          </a:bodyPr>
          <a:lstStyle/>
          <a:p>
            <a:pPr algn="ctr"/>
            <a:r>
              <a:rPr lang="en-GB" sz="3000" b="1" dirty="0">
                <a:solidFill>
                  <a:schemeClr val="bg1"/>
                </a:solidFill>
                <a:latin typeface="+mn-lt"/>
              </a:rPr>
              <a:t>Listen</a:t>
            </a:r>
            <a:r>
              <a:rPr lang="en-GB" sz="3000" dirty="0">
                <a:solidFill>
                  <a:schemeClr val="bg1"/>
                </a:solidFill>
                <a:latin typeface="+mn-lt"/>
              </a:rPr>
              <a:t> to help people to talk over what they need, their worries or what they want to do  </a:t>
            </a:r>
            <a:endParaRPr lang="en-GB" sz="3000" b="1" dirty="0">
              <a:solidFill>
                <a:schemeClr val="bg1"/>
              </a:solidFill>
            </a:endParaRPr>
          </a:p>
        </p:txBody>
      </p:sp>
      <p:pic>
        <p:nvPicPr>
          <p:cNvPr id="5" name="Picture 4" descr="A logo with a large ear and text&#10;&#10;Description automatically generated">
            <a:extLst>
              <a:ext uri="{FF2B5EF4-FFF2-40B4-BE49-F238E27FC236}">
                <a16:creationId xmlns:a16="http://schemas.microsoft.com/office/drawing/2014/main" id="{75CDBF63-1EAB-6456-1C75-98A62BF70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601" y="-69668"/>
            <a:ext cx="5973988" cy="3584393"/>
          </a:xfrm>
          <a:prstGeom prst="rect">
            <a:avLst/>
          </a:prstGeom>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nvSpPr>
        <p:spPr>
          <a:xfrm>
            <a:off x="-435429" y="-165462"/>
            <a:ext cx="9718765" cy="7149736"/>
          </a:xfrm>
          <a:prstGeom prst="rect">
            <a:avLst/>
          </a:prstGeom>
          <a:solidFill>
            <a:srgbClr val="4AA5B0"/>
          </a:solidFill>
          <a:ln w="12700">
            <a:miter lim="400000"/>
          </a:ln>
        </p:spPr>
        <p:txBody>
          <a:bodyPr lIns="35719" tIns="35719" rIns="35719" bIns="35719" anchor="ctr"/>
          <a:lstStyle/>
          <a:p>
            <a:pPr>
              <a:defRPr sz="2400">
                <a:solidFill>
                  <a:srgbClr val="FFFFFF"/>
                </a:solidFill>
              </a:defRPr>
            </a:pPr>
            <a:endParaRPr lang="en-GB" sz="1687"/>
          </a:p>
        </p:txBody>
      </p:sp>
      <p:sp>
        <p:nvSpPr>
          <p:cNvPr id="8" name="TextBox 7">
            <a:extLst>
              <a:ext uri="{FF2B5EF4-FFF2-40B4-BE49-F238E27FC236}">
                <a16:creationId xmlns:a16="http://schemas.microsoft.com/office/drawing/2014/main" id="{2C8D7A01-1808-8DFC-2DC7-F32CDFA78E8F}"/>
              </a:ext>
            </a:extLst>
          </p:cNvPr>
          <p:cNvSpPr txBox="1"/>
          <p:nvPr/>
        </p:nvSpPr>
        <p:spPr>
          <a:xfrm>
            <a:off x="247499" y="335844"/>
            <a:ext cx="8649002" cy="6340197"/>
          </a:xfrm>
          <a:prstGeom prst="rect">
            <a:avLst/>
          </a:prstGeom>
          <a:noFill/>
        </p:spPr>
        <p:txBody>
          <a:bodyPr wrap="square">
            <a:spAutoFit/>
          </a:bodyPr>
          <a:lstStyle/>
          <a:p>
            <a:r>
              <a:rPr lang="en-GB" sz="3200" dirty="0">
                <a:solidFill>
                  <a:schemeClr val="bg1"/>
                </a:solidFill>
                <a:cs typeface="Arial" panose="020B0604020202020204" pitchFamily="34" charset="0"/>
              </a:rPr>
              <a:t>What makes a </a:t>
            </a:r>
            <a:r>
              <a:rPr lang="en-GB" sz="3200" b="1" dirty="0">
                <a:solidFill>
                  <a:schemeClr val="bg1"/>
                </a:solidFill>
                <a:cs typeface="Arial" panose="020B0604020202020204" pitchFamily="34" charset="0"/>
              </a:rPr>
              <a:t>good</a:t>
            </a:r>
            <a:r>
              <a:rPr lang="en-GB" sz="3200" dirty="0">
                <a:solidFill>
                  <a:schemeClr val="bg1"/>
                </a:solidFill>
                <a:cs typeface="Arial" panose="020B0604020202020204" pitchFamily="34" charset="0"/>
              </a:rPr>
              <a:t> listener?</a:t>
            </a:r>
          </a:p>
          <a:p>
            <a:endParaRPr lang="en-GB" dirty="0">
              <a:solidFill>
                <a:schemeClr val="bg1"/>
              </a:solidFill>
              <a:cs typeface="Arial" panose="020B0604020202020204" pitchFamily="34" charset="0"/>
            </a:endParaRPr>
          </a:p>
          <a:p>
            <a:pPr marL="285750" indent="-285750">
              <a:buFont typeface="Arial" panose="020B0604020202020204" pitchFamily="34" charset="0"/>
              <a:buChar char="•"/>
            </a:pPr>
            <a:r>
              <a:rPr lang="en-GB" dirty="0">
                <a:solidFill>
                  <a:schemeClr val="bg1"/>
                </a:solidFill>
                <a:cs typeface="Arial" panose="020B0604020202020204" pitchFamily="34" charset="0"/>
              </a:rPr>
              <a:t>Doesn’t interrupt</a:t>
            </a:r>
          </a:p>
          <a:p>
            <a:endParaRPr lang="en-GB" dirty="0">
              <a:solidFill>
                <a:schemeClr val="bg1"/>
              </a:solidFill>
              <a:cs typeface="Arial" panose="020B0604020202020204" pitchFamily="34" charset="0"/>
            </a:endParaRPr>
          </a:p>
          <a:p>
            <a:pPr marL="285750" indent="-285750">
              <a:buFont typeface="Arial" panose="020B0604020202020204" pitchFamily="34" charset="0"/>
              <a:buChar char="•"/>
            </a:pPr>
            <a:r>
              <a:rPr lang="en-GB" dirty="0">
                <a:solidFill>
                  <a:schemeClr val="bg1"/>
                </a:solidFill>
                <a:cs typeface="Arial" panose="020B0604020202020204" pitchFamily="34" charset="0"/>
              </a:rPr>
              <a:t>Is patient</a:t>
            </a:r>
          </a:p>
          <a:p>
            <a:endParaRPr lang="en-GB" dirty="0">
              <a:solidFill>
                <a:schemeClr val="bg1"/>
              </a:solidFill>
              <a:cs typeface="Arial" panose="020B0604020202020204" pitchFamily="34" charset="0"/>
            </a:endParaRPr>
          </a:p>
          <a:p>
            <a:pPr marL="285750" indent="-285750">
              <a:buFont typeface="Arial" panose="020B0604020202020204" pitchFamily="34" charset="0"/>
              <a:buChar char="•"/>
            </a:pPr>
            <a:r>
              <a:rPr lang="en-GB" dirty="0">
                <a:solidFill>
                  <a:schemeClr val="bg1"/>
                </a:solidFill>
                <a:cs typeface="Arial" panose="020B0604020202020204" pitchFamily="34" charset="0"/>
              </a:rPr>
              <a:t>Has good and appropriate eye contact</a:t>
            </a:r>
          </a:p>
          <a:p>
            <a:endParaRPr lang="en-GB" dirty="0">
              <a:solidFill>
                <a:schemeClr val="bg1"/>
              </a:solidFill>
              <a:cs typeface="Arial" panose="020B0604020202020204" pitchFamily="34" charset="0"/>
            </a:endParaRPr>
          </a:p>
          <a:p>
            <a:pPr marL="285750" indent="-285750">
              <a:buFont typeface="Arial" panose="020B0604020202020204" pitchFamily="34" charset="0"/>
              <a:buChar char="•"/>
            </a:pPr>
            <a:r>
              <a:rPr lang="en-GB" dirty="0">
                <a:solidFill>
                  <a:schemeClr val="bg1"/>
                </a:solidFill>
                <a:cs typeface="Arial" panose="020B0604020202020204" pitchFamily="34" charset="0"/>
              </a:rPr>
              <a:t>Uses reassuring nods and mirroring of body language</a:t>
            </a:r>
          </a:p>
          <a:p>
            <a:endParaRPr lang="en-GB" dirty="0">
              <a:solidFill>
                <a:schemeClr val="bg1"/>
              </a:solidFill>
              <a:cs typeface="Arial" panose="020B0604020202020204" pitchFamily="34" charset="0"/>
            </a:endParaRPr>
          </a:p>
          <a:p>
            <a:pPr marL="285750" indent="-285750">
              <a:buFont typeface="Arial" panose="020B0604020202020204" pitchFamily="34" charset="0"/>
              <a:buChar char="•"/>
            </a:pPr>
            <a:r>
              <a:rPr lang="en-GB" dirty="0">
                <a:solidFill>
                  <a:schemeClr val="bg1"/>
                </a:solidFill>
                <a:cs typeface="Arial" panose="020B0604020202020204" pitchFamily="34" charset="0"/>
              </a:rPr>
              <a:t>Uses open questions</a:t>
            </a:r>
          </a:p>
          <a:p>
            <a:endParaRPr lang="en-GB" dirty="0">
              <a:solidFill>
                <a:schemeClr val="bg1"/>
              </a:solidFill>
              <a:cs typeface="Arial" panose="020B0604020202020204" pitchFamily="34" charset="0"/>
            </a:endParaRPr>
          </a:p>
          <a:p>
            <a:pPr marL="285750" indent="-285750">
              <a:buFont typeface="Arial" panose="020B0604020202020204" pitchFamily="34" charset="0"/>
              <a:buChar char="•"/>
            </a:pPr>
            <a:r>
              <a:rPr lang="en-GB" dirty="0">
                <a:solidFill>
                  <a:schemeClr val="bg1"/>
                </a:solidFill>
                <a:cs typeface="Arial" panose="020B0604020202020204" pitchFamily="34" charset="0"/>
              </a:rPr>
              <a:t>Be aware of self and culture of the other person, and their level of understanding </a:t>
            </a:r>
          </a:p>
          <a:p>
            <a:endParaRPr lang="en-GB" dirty="0">
              <a:solidFill>
                <a:schemeClr val="bg1"/>
              </a:solidFill>
              <a:cs typeface="Arial" panose="020B0604020202020204" pitchFamily="34" charset="0"/>
            </a:endParaRPr>
          </a:p>
          <a:p>
            <a:pPr marL="285750" indent="-285750">
              <a:buFont typeface="Arial" panose="020B0604020202020204" pitchFamily="34" charset="0"/>
              <a:buChar char="•"/>
            </a:pPr>
            <a:r>
              <a:rPr lang="en-GB" dirty="0">
                <a:solidFill>
                  <a:schemeClr val="bg1"/>
                </a:solidFill>
                <a:cs typeface="Arial" panose="020B0604020202020204" pitchFamily="34" charset="0"/>
              </a:rPr>
              <a:t>Comfortable with silence</a:t>
            </a:r>
          </a:p>
          <a:p>
            <a:endParaRPr lang="en-GB" dirty="0">
              <a:solidFill>
                <a:schemeClr val="bg1"/>
              </a:solidFill>
              <a:cs typeface="Arial" panose="020B0604020202020204" pitchFamily="34" charset="0"/>
            </a:endParaRPr>
          </a:p>
          <a:p>
            <a:pPr marL="285750" indent="-285750">
              <a:buFont typeface="Arial" panose="020B0604020202020204" pitchFamily="34" charset="0"/>
              <a:buChar char="•"/>
            </a:pPr>
            <a:r>
              <a:rPr lang="en-GB" dirty="0">
                <a:solidFill>
                  <a:schemeClr val="bg1"/>
                </a:solidFill>
                <a:cs typeface="Arial" panose="020B0604020202020204" pitchFamily="34" charset="0"/>
              </a:rPr>
              <a:t>Paraphrase and reflect back</a:t>
            </a:r>
          </a:p>
          <a:p>
            <a:endParaRPr lang="en-GB" dirty="0">
              <a:solidFill>
                <a:schemeClr val="bg1"/>
              </a:solidFill>
              <a:cs typeface="Arial" panose="020B0604020202020204" pitchFamily="34" charset="0"/>
            </a:endParaRPr>
          </a:p>
          <a:p>
            <a:pPr marL="285750" indent="-285750">
              <a:buFont typeface="Arial" panose="020B0604020202020204" pitchFamily="34" charset="0"/>
              <a:buChar char="•"/>
            </a:pPr>
            <a:r>
              <a:rPr lang="en-GB" dirty="0">
                <a:solidFill>
                  <a:schemeClr val="bg1"/>
                </a:solidFill>
                <a:cs typeface="Arial" panose="020B0604020202020204" pitchFamily="34" charset="0"/>
              </a:rPr>
              <a:t>Conversations should always be voluntary and confidential (unless concerns re safeguarding)</a:t>
            </a:r>
          </a:p>
          <a:p>
            <a:endParaRPr lang="en-GB" dirty="0">
              <a:solidFill>
                <a:schemeClr val="bg1"/>
              </a:solidFill>
              <a:cs typeface="Arial" panose="020B0604020202020204" pitchFamily="34" charset="0"/>
            </a:endParaRPr>
          </a:p>
          <a:p>
            <a:pPr marL="285750" indent="-285750">
              <a:buFont typeface="Arial" panose="020B0604020202020204" pitchFamily="34" charset="0"/>
              <a:buChar char="•"/>
            </a:pPr>
            <a:r>
              <a:rPr lang="en-GB" dirty="0">
                <a:solidFill>
                  <a:schemeClr val="bg1"/>
                </a:solidFill>
                <a:cs typeface="Arial" panose="020B0604020202020204" pitchFamily="34" charset="0"/>
              </a:rPr>
              <a:t>Give information and reassurance but NOT advice </a:t>
            </a:r>
          </a:p>
        </p:txBody>
      </p:sp>
      <p:pic>
        <p:nvPicPr>
          <p:cNvPr id="9" name="Screen Shot 2018-11-12 at 19.54.14.png">
            <a:extLst>
              <a:ext uri="{FF2B5EF4-FFF2-40B4-BE49-F238E27FC236}">
                <a16:creationId xmlns:a16="http://schemas.microsoft.com/office/drawing/2014/main" id="{CB14F7A9-F2CD-585B-3AAD-F6F979017CC4}"/>
              </a:ext>
            </a:extLst>
          </p:cNvPr>
          <p:cNvPicPr>
            <a:picLocks noChangeAspect="1"/>
          </p:cNvPicPr>
          <p:nvPr/>
        </p:nvPicPr>
        <p:blipFill>
          <a:blip r:embed="rId3" cstate="print"/>
          <a:srcRect l="11666" t="3129" r="15472" b="3169"/>
          <a:stretch>
            <a:fillRect/>
          </a:stretch>
        </p:blipFill>
        <p:spPr>
          <a:xfrm>
            <a:off x="6411817" y="335844"/>
            <a:ext cx="2358278" cy="2376830"/>
          </a:xfrm>
          <a:custGeom>
            <a:avLst/>
            <a:gdLst/>
            <a:ahLst/>
            <a:cxnLst>
              <a:cxn ang="0">
                <a:pos x="wd2" y="hd2"/>
              </a:cxn>
              <a:cxn ang="5400000">
                <a:pos x="wd2" y="hd2"/>
              </a:cxn>
              <a:cxn ang="10800000">
                <a:pos x="wd2" y="hd2"/>
              </a:cxn>
              <a:cxn ang="16200000">
                <a:pos x="wd2" y="hd2"/>
              </a:cxn>
            </a:cxnLst>
            <a:rect l="0" t="0" r="r" b="b"/>
            <a:pathLst>
              <a:path w="21599" h="21173" extrusionOk="0">
                <a:moveTo>
                  <a:pt x="14854" y="0"/>
                </a:moveTo>
                <a:cubicBezTo>
                  <a:pt x="14286" y="-11"/>
                  <a:pt x="13575" y="495"/>
                  <a:pt x="12590" y="1584"/>
                </a:cubicBezTo>
                <a:cubicBezTo>
                  <a:pt x="11037" y="3300"/>
                  <a:pt x="9971" y="4331"/>
                  <a:pt x="9541" y="4529"/>
                </a:cubicBezTo>
                <a:cubicBezTo>
                  <a:pt x="8716" y="4910"/>
                  <a:pt x="8280" y="4767"/>
                  <a:pt x="4715" y="2958"/>
                </a:cubicBezTo>
                <a:cubicBezTo>
                  <a:pt x="3516" y="2350"/>
                  <a:pt x="3222" y="2250"/>
                  <a:pt x="2638" y="2245"/>
                </a:cubicBezTo>
                <a:cubicBezTo>
                  <a:pt x="2101" y="2240"/>
                  <a:pt x="1920" y="2287"/>
                  <a:pt x="1781" y="2471"/>
                </a:cubicBezTo>
                <a:cubicBezTo>
                  <a:pt x="1377" y="3008"/>
                  <a:pt x="1674" y="3891"/>
                  <a:pt x="2926" y="5877"/>
                </a:cubicBezTo>
                <a:cubicBezTo>
                  <a:pt x="3922" y="7454"/>
                  <a:pt x="4404" y="8389"/>
                  <a:pt x="4511" y="8942"/>
                </a:cubicBezTo>
                <a:cubicBezTo>
                  <a:pt x="4652" y="9675"/>
                  <a:pt x="4247" y="10272"/>
                  <a:pt x="2392" y="12049"/>
                </a:cubicBezTo>
                <a:cubicBezTo>
                  <a:pt x="563" y="13802"/>
                  <a:pt x="0" y="14520"/>
                  <a:pt x="0" y="15104"/>
                </a:cubicBezTo>
                <a:cubicBezTo>
                  <a:pt x="0" y="16069"/>
                  <a:pt x="1046" y="16163"/>
                  <a:pt x="4048" y="15472"/>
                </a:cubicBezTo>
                <a:cubicBezTo>
                  <a:pt x="6076" y="15005"/>
                  <a:pt x="7204" y="14929"/>
                  <a:pt x="7775" y="15216"/>
                </a:cubicBezTo>
                <a:cubicBezTo>
                  <a:pt x="8338" y="15499"/>
                  <a:pt x="8850" y="16236"/>
                  <a:pt x="9758" y="18070"/>
                </a:cubicBezTo>
                <a:cubicBezTo>
                  <a:pt x="10707" y="19985"/>
                  <a:pt x="11212" y="20778"/>
                  <a:pt x="11634" y="21006"/>
                </a:cubicBezTo>
                <a:cubicBezTo>
                  <a:pt x="12714" y="21589"/>
                  <a:pt x="13251" y="20675"/>
                  <a:pt x="13472" y="17864"/>
                </a:cubicBezTo>
                <a:cubicBezTo>
                  <a:pt x="13698" y="14987"/>
                  <a:pt x="13914" y="14247"/>
                  <a:pt x="14686" y="13747"/>
                </a:cubicBezTo>
                <a:cubicBezTo>
                  <a:pt x="15249" y="13382"/>
                  <a:pt x="15634" y="13294"/>
                  <a:pt x="18144" y="12944"/>
                </a:cubicBezTo>
                <a:cubicBezTo>
                  <a:pt x="20561" y="12607"/>
                  <a:pt x="21347" y="12334"/>
                  <a:pt x="21551" y="11756"/>
                </a:cubicBezTo>
                <a:cubicBezTo>
                  <a:pt x="21583" y="11664"/>
                  <a:pt x="21600" y="11572"/>
                  <a:pt x="21599" y="11482"/>
                </a:cubicBezTo>
                <a:cubicBezTo>
                  <a:pt x="21594" y="10853"/>
                  <a:pt x="20753" y="10264"/>
                  <a:pt x="18836" y="9519"/>
                </a:cubicBezTo>
                <a:cubicBezTo>
                  <a:pt x="16120" y="8462"/>
                  <a:pt x="15297" y="7930"/>
                  <a:pt x="15059" y="7067"/>
                </a:cubicBezTo>
                <a:cubicBezTo>
                  <a:pt x="14903" y="6503"/>
                  <a:pt x="14948" y="6040"/>
                  <a:pt x="15394" y="3682"/>
                </a:cubicBezTo>
                <a:cubicBezTo>
                  <a:pt x="15768" y="1702"/>
                  <a:pt x="15764" y="454"/>
                  <a:pt x="15381" y="182"/>
                </a:cubicBezTo>
                <a:cubicBezTo>
                  <a:pt x="15218" y="66"/>
                  <a:pt x="15044" y="4"/>
                  <a:pt x="14854" y="0"/>
                </a:cubicBezTo>
                <a:close/>
              </a:path>
            </a:pathLst>
          </a:custGeom>
          <a:ln w="12700">
            <a:miter lim="400000"/>
          </a:ln>
        </p:spPr>
      </p:pic>
    </p:spTree>
    <p:extLst>
      <p:ext uri="{BB962C8B-B14F-4D97-AF65-F5344CB8AC3E}">
        <p14:creationId xmlns:p14="http://schemas.microsoft.com/office/powerpoint/2010/main" val="272429493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47">
            <a:extLst>
              <a:ext uri="{FF2B5EF4-FFF2-40B4-BE49-F238E27FC236}">
                <a16:creationId xmlns:a16="http://schemas.microsoft.com/office/drawing/2014/main" id="{865F0500-825B-9A19-2EED-D91CAFA347E9}"/>
              </a:ext>
            </a:extLst>
          </p:cNvPr>
          <p:cNvSpPr txBox="1">
            <a:spLocks/>
          </p:cNvSpPr>
          <p:nvPr/>
        </p:nvSpPr>
        <p:spPr>
          <a:xfrm>
            <a:off x="630351" y="416887"/>
            <a:ext cx="7804547" cy="1518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sym typeface="Arial"/>
              </a:defRPr>
            </a:lvl1pPr>
          </a:lstStyle>
          <a:p>
            <a:pPr algn="ctr"/>
            <a:r>
              <a:rPr lang="en-GB" b="1" dirty="0">
                <a:solidFill>
                  <a:srgbClr val="3CAA37"/>
                </a:solidFill>
                <a:latin typeface="+mn-lt"/>
              </a:rPr>
              <a:t>Group Agreement</a:t>
            </a:r>
          </a:p>
        </p:txBody>
      </p:sp>
      <p:grpSp>
        <p:nvGrpSpPr>
          <p:cNvPr id="4" name="Group 155">
            <a:extLst>
              <a:ext uri="{FF2B5EF4-FFF2-40B4-BE49-F238E27FC236}">
                <a16:creationId xmlns:a16="http://schemas.microsoft.com/office/drawing/2014/main" id="{382C86C4-B1F1-FF23-B1D3-345EFCFE5EB7}"/>
              </a:ext>
            </a:extLst>
          </p:cNvPr>
          <p:cNvGrpSpPr/>
          <p:nvPr/>
        </p:nvGrpSpPr>
        <p:grpSpPr>
          <a:xfrm>
            <a:off x="566110" y="1670825"/>
            <a:ext cx="7789605" cy="4324814"/>
            <a:chOff x="0" y="0"/>
            <a:chExt cx="13091048" cy="7268192"/>
          </a:xfrm>
        </p:grpSpPr>
        <p:pic>
          <p:nvPicPr>
            <p:cNvPr id="5" name="pasted-image.png">
              <a:extLst>
                <a:ext uri="{FF2B5EF4-FFF2-40B4-BE49-F238E27FC236}">
                  <a16:creationId xmlns:a16="http://schemas.microsoft.com/office/drawing/2014/main" id="{B0BF2581-66A8-4440-BE5E-3F6637F7085C}"/>
                </a:ext>
              </a:extLst>
            </p:cNvPr>
            <p:cNvPicPr>
              <a:picLocks noChangeAspect="1"/>
            </p:cNvPicPr>
            <p:nvPr/>
          </p:nvPicPr>
          <p:blipFill>
            <a:blip r:embed="rId3" cstate="print"/>
            <a:stretch>
              <a:fillRect/>
            </a:stretch>
          </p:blipFill>
          <p:spPr>
            <a:xfrm>
              <a:off x="7397835" y="0"/>
              <a:ext cx="2774118" cy="2774118"/>
            </a:xfrm>
            <a:prstGeom prst="rect">
              <a:avLst/>
            </a:prstGeom>
            <a:ln w="12700" cap="flat">
              <a:noFill/>
              <a:miter lim="400000"/>
            </a:ln>
            <a:effectLst/>
          </p:spPr>
        </p:pic>
        <p:pic>
          <p:nvPicPr>
            <p:cNvPr id="6" name="pasted-image.png">
              <a:extLst>
                <a:ext uri="{FF2B5EF4-FFF2-40B4-BE49-F238E27FC236}">
                  <a16:creationId xmlns:a16="http://schemas.microsoft.com/office/drawing/2014/main" id="{5E8751F1-E579-3A80-627C-0D0A03ADEBBB}"/>
                </a:ext>
              </a:extLst>
            </p:cNvPr>
            <p:cNvPicPr>
              <a:picLocks noChangeAspect="1"/>
            </p:cNvPicPr>
            <p:nvPr/>
          </p:nvPicPr>
          <p:blipFill>
            <a:blip r:embed="rId4" cstate="print"/>
            <a:stretch>
              <a:fillRect/>
            </a:stretch>
          </p:blipFill>
          <p:spPr>
            <a:xfrm>
              <a:off x="4094344" y="344175"/>
              <a:ext cx="5143397" cy="5143396"/>
            </a:xfrm>
            <a:prstGeom prst="rect">
              <a:avLst/>
            </a:prstGeom>
            <a:ln w="12700" cap="flat">
              <a:noFill/>
              <a:miter lim="400000"/>
            </a:ln>
            <a:effectLst/>
          </p:spPr>
        </p:pic>
        <p:pic>
          <p:nvPicPr>
            <p:cNvPr id="7" name="pasted-image.png">
              <a:extLst>
                <a:ext uri="{FF2B5EF4-FFF2-40B4-BE49-F238E27FC236}">
                  <a16:creationId xmlns:a16="http://schemas.microsoft.com/office/drawing/2014/main" id="{1A9FB821-9B11-57D5-5683-D5D7A2ABE4AC}"/>
                </a:ext>
              </a:extLst>
            </p:cNvPr>
            <p:cNvPicPr>
              <a:picLocks noChangeAspect="1"/>
            </p:cNvPicPr>
            <p:nvPr/>
          </p:nvPicPr>
          <p:blipFill>
            <a:blip r:embed="rId5" cstate="print"/>
            <a:stretch>
              <a:fillRect/>
            </a:stretch>
          </p:blipFill>
          <p:spPr>
            <a:xfrm rot="300000">
              <a:off x="1952569" y="3772213"/>
              <a:ext cx="9426947" cy="3091055"/>
            </a:xfrm>
            <a:prstGeom prst="rect">
              <a:avLst/>
            </a:prstGeom>
            <a:ln w="12700" cap="flat">
              <a:noFill/>
              <a:miter lim="400000"/>
            </a:ln>
            <a:effectLst/>
          </p:spPr>
        </p:pic>
        <p:pic>
          <p:nvPicPr>
            <p:cNvPr id="8" name="pasted-image.png">
              <a:extLst>
                <a:ext uri="{FF2B5EF4-FFF2-40B4-BE49-F238E27FC236}">
                  <a16:creationId xmlns:a16="http://schemas.microsoft.com/office/drawing/2014/main" id="{995F9517-462B-B706-C29C-C9999DD1B1DC}"/>
                </a:ext>
              </a:extLst>
            </p:cNvPr>
            <p:cNvPicPr>
              <a:picLocks noChangeAspect="1"/>
            </p:cNvPicPr>
            <p:nvPr/>
          </p:nvPicPr>
          <p:blipFill>
            <a:blip r:embed="rId6" cstate="print"/>
            <a:stretch>
              <a:fillRect/>
            </a:stretch>
          </p:blipFill>
          <p:spPr>
            <a:xfrm>
              <a:off x="3247012" y="183008"/>
              <a:ext cx="1755252" cy="1928416"/>
            </a:xfrm>
            <a:prstGeom prst="rect">
              <a:avLst/>
            </a:prstGeom>
            <a:ln w="12700" cap="flat">
              <a:noFill/>
              <a:miter lim="400000"/>
            </a:ln>
            <a:effectLst/>
          </p:spPr>
        </p:pic>
        <p:pic>
          <p:nvPicPr>
            <p:cNvPr id="9" name="pasted-image.png">
              <a:extLst>
                <a:ext uri="{FF2B5EF4-FFF2-40B4-BE49-F238E27FC236}">
                  <a16:creationId xmlns:a16="http://schemas.microsoft.com/office/drawing/2014/main" id="{D3628996-A6A8-E358-9BAF-3714E6B7D7B2}"/>
                </a:ext>
              </a:extLst>
            </p:cNvPr>
            <p:cNvPicPr>
              <a:picLocks noChangeAspect="1"/>
            </p:cNvPicPr>
            <p:nvPr/>
          </p:nvPicPr>
          <p:blipFill>
            <a:blip r:embed="rId7" cstate="print"/>
            <a:stretch>
              <a:fillRect/>
            </a:stretch>
          </p:blipFill>
          <p:spPr>
            <a:xfrm>
              <a:off x="10505141" y="94104"/>
              <a:ext cx="2585908" cy="2585909"/>
            </a:xfrm>
            <a:prstGeom prst="rect">
              <a:avLst/>
            </a:prstGeom>
            <a:ln w="12700" cap="flat">
              <a:noFill/>
              <a:miter lim="400000"/>
            </a:ln>
            <a:effectLst/>
          </p:spPr>
        </p:pic>
        <p:pic>
          <p:nvPicPr>
            <p:cNvPr id="10" name="pasted-image.png">
              <a:extLst>
                <a:ext uri="{FF2B5EF4-FFF2-40B4-BE49-F238E27FC236}">
                  <a16:creationId xmlns:a16="http://schemas.microsoft.com/office/drawing/2014/main" id="{7BB257F1-B728-78E9-6E2E-2F2852035C98}"/>
                </a:ext>
              </a:extLst>
            </p:cNvPr>
            <p:cNvPicPr>
              <a:picLocks noChangeAspect="1"/>
            </p:cNvPicPr>
            <p:nvPr/>
          </p:nvPicPr>
          <p:blipFill>
            <a:blip r:embed="rId8" cstate="print"/>
            <a:stretch>
              <a:fillRect/>
            </a:stretch>
          </p:blipFill>
          <p:spPr>
            <a:xfrm>
              <a:off x="0" y="665917"/>
              <a:ext cx="4499912" cy="4499912"/>
            </a:xfrm>
            <a:prstGeom prst="rect">
              <a:avLst/>
            </a:prstGeom>
            <a:ln w="12700" cap="flat">
              <a:noFill/>
              <a:miter lim="400000"/>
            </a:ln>
            <a:effectLst/>
          </p:spPr>
        </p:pic>
        <p:pic>
          <p:nvPicPr>
            <p:cNvPr id="11" name="pasted-image.png">
              <a:extLst>
                <a:ext uri="{FF2B5EF4-FFF2-40B4-BE49-F238E27FC236}">
                  <a16:creationId xmlns:a16="http://schemas.microsoft.com/office/drawing/2014/main" id="{ED55137F-8ED4-4695-E8CC-055B97899B46}"/>
                </a:ext>
              </a:extLst>
            </p:cNvPr>
            <p:cNvPicPr>
              <a:picLocks noChangeAspect="1"/>
            </p:cNvPicPr>
            <p:nvPr/>
          </p:nvPicPr>
          <p:blipFill>
            <a:blip r:embed="rId9" cstate="print"/>
            <a:stretch>
              <a:fillRect/>
            </a:stretch>
          </p:blipFill>
          <p:spPr>
            <a:xfrm>
              <a:off x="9010501" y="1709997"/>
              <a:ext cx="2395187" cy="2411752"/>
            </a:xfrm>
            <a:prstGeom prst="rect">
              <a:avLst/>
            </a:prstGeom>
            <a:ln w="12700" cap="flat">
              <a:noFill/>
              <a:miter lim="400000"/>
            </a:ln>
            <a:effectLst/>
          </p:spPr>
        </p:pic>
      </p:grpSp>
    </p:spTree>
    <p:extLst>
      <p:ext uri="{BB962C8B-B14F-4D97-AF65-F5344CB8AC3E}">
        <p14:creationId xmlns:p14="http://schemas.microsoft.com/office/powerpoint/2010/main" val="5850925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nvSpPr>
        <p:spPr>
          <a:xfrm>
            <a:off x="-174171" y="-148046"/>
            <a:ext cx="9518467" cy="7175863"/>
          </a:xfrm>
          <a:prstGeom prst="rect">
            <a:avLst/>
          </a:prstGeom>
          <a:solidFill>
            <a:srgbClr val="4AA5B0"/>
          </a:solidFill>
          <a:ln w="12700">
            <a:miter lim="400000"/>
          </a:ln>
        </p:spPr>
        <p:txBody>
          <a:bodyPr lIns="35719" tIns="35719" rIns="35719" bIns="35719" anchor="ctr"/>
          <a:lstStyle/>
          <a:p>
            <a:pPr>
              <a:defRPr sz="2400">
                <a:solidFill>
                  <a:srgbClr val="FFFFFF"/>
                </a:solidFill>
              </a:defRPr>
            </a:pPr>
            <a:endParaRPr lang="en-GB" sz="1687"/>
          </a:p>
        </p:txBody>
      </p:sp>
      <p:sp>
        <p:nvSpPr>
          <p:cNvPr id="8" name="TextBox 7">
            <a:extLst>
              <a:ext uri="{FF2B5EF4-FFF2-40B4-BE49-F238E27FC236}">
                <a16:creationId xmlns:a16="http://schemas.microsoft.com/office/drawing/2014/main" id="{2C8D7A01-1808-8DFC-2DC7-F32CDFA78E8F}"/>
              </a:ext>
            </a:extLst>
          </p:cNvPr>
          <p:cNvSpPr txBox="1"/>
          <p:nvPr/>
        </p:nvSpPr>
        <p:spPr>
          <a:xfrm>
            <a:off x="822357" y="1536174"/>
            <a:ext cx="7525409" cy="3785652"/>
          </a:xfrm>
          <a:prstGeom prst="rect">
            <a:avLst/>
          </a:prstGeom>
          <a:noFill/>
        </p:spPr>
        <p:txBody>
          <a:bodyPr wrap="square">
            <a:spAutoFit/>
          </a:bodyPr>
          <a:lstStyle/>
          <a:p>
            <a:pPr algn="ctr"/>
            <a:r>
              <a:rPr lang="en-GB" sz="4800" dirty="0">
                <a:solidFill>
                  <a:schemeClr val="bg1"/>
                </a:solidFill>
                <a:cs typeface="Arial" panose="020B0604020202020204" pitchFamily="34" charset="0"/>
              </a:rPr>
              <a:t>Why can listening be more difficult when having a conversation with children and young people about death and dying?</a:t>
            </a:r>
          </a:p>
        </p:txBody>
      </p:sp>
    </p:spTree>
    <p:extLst>
      <p:ext uri="{BB962C8B-B14F-4D97-AF65-F5344CB8AC3E}">
        <p14:creationId xmlns:p14="http://schemas.microsoft.com/office/powerpoint/2010/main" val="393644241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436306-6595-D617-FC8B-DC98D967BBBC}"/>
              </a:ext>
            </a:extLst>
          </p:cNvPr>
          <p:cNvSpPr txBox="1"/>
          <p:nvPr/>
        </p:nvSpPr>
        <p:spPr>
          <a:xfrm>
            <a:off x="1404937" y="1680399"/>
            <a:ext cx="6334125" cy="3170099"/>
          </a:xfrm>
          <a:prstGeom prst="rect">
            <a:avLst/>
          </a:prstGeom>
          <a:noFill/>
        </p:spPr>
        <p:txBody>
          <a:bodyPr wrap="square" rtlCol="0">
            <a:spAutoFit/>
          </a:bodyPr>
          <a:lstStyle/>
          <a:p>
            <a:pPr algn="ctr"/>
            <a:r>
              <a:rPr lang="en-GB" sz="4000" dirty="0">
                <a:solidFill>
                  <a:srgbClr val="3CAA37"/>
                </a:solidFill>
              </a:rPr>
              <a:t>‘It is very doubtful that we will look back and say it was wrong to </a:t>
            </a:r>
            <a:r>
              <a:rPr lang="en-GB" sz="4000" b="1" dirty="0">
                <a:solidFill>
                  <a:srgbClr val="3CAA37"/>
                </a:solidFill>
              </a:rPr>
              <a:t>talk directly </a:t>
            </a:r>
            <a:r>
              <a:rPr lang="en-GB" sz="4000" dirty="0">
                <a:solidFill>
                  <a:srgbClr val="3CAA37"/>
                </a:solidFill>
              </a:rPr>
              <a:t>and </a:t>
            </a:r>
            <a:r>
              <a:rPr lang="en-GB" sz="4000" b="1" dirty="0">
                <a:solidFill>
                  <a:srgbClr val="3CAA37"/>
                </a:solidFill>
              </a:rPr>
              <a:t>openly</a:t>
            </a:r>
            <a:r>
              <a:rPr lang="en-GB" sz="4000" dirty="0">
                <a:solidFill>
                  <a:srgbClr val="3CAA37"/>
                </a:solidFill>
              </a:rPr>
              <a:t> to children about difficult things’</a:t>
            </a:r>
          </a:p>
        </p:txBody>
      </p:sp>
    </p:spTree>
    <p:extLst>
      <p:ext uri="{BB962C8B-B14F-4D97-AF65-F5344CB8AC3E}">
        <p14:creationId xmlns:p14="http://schemas.microsoft.com/office/powerpoint/2010/main" val="3228853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p:nvPr/>
        </p:nvSpPr>
        <p:spPr>
          <a:xfrm>
            <a:off x="-301001" y="-150694"/>
            <a:ext cx="9593684" cy="7159387"/>
          </a:xfrm>
          <a:prstGeom prst="rect">
            <a:avLst/>
          </a:prstGeom>
          <a:solidFill>
            <a:srgbClr val="EF7D32"/>
          </a:solidFill>
          <a:ln w="12700">
            <a:miter lim="400000"/>
          </a:ln>
        </p:spPr>
        <p:txBody>
          <a:bodyPr lIns="35719" tIns="35719" rIns="35719" bIns="35719" anchor="ctr"/>
          <a:lstStyle/>
          <a:p>
            <a:pPr>
              <a:defRPr sz="2400">
                <a:solidFill>
                  <a:srgbClr val="FDFDFD"/>
                </a:solidFill>
              </a:defRPr>
            </a:pPr>
            <a:endParaRPr sz="1687"/>
          </a:p>
        </p:txBody>
      </p:sp>
      <p:sp>
        <p:nvSpPr>
          <p:cNvPr id="138" name="Shape 138"/>
          <p:cNvSpPr/>
          <p:nvPr/>
        </p:nvSpPr>
        <p:spPr>
          <a:xfrm>
            <a:off x="521550" y="188640"/>
            <a:ext cx="4318847" cy="1518047"/>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normAutofit/>
          </a:bodyPr>
          <a:lstStyle>
            <a:lvl1pPr>
              <a:defRPr sz="8000" b="1">
                <a:solidFill>
                  <a:srgbClr val="FEFEFE"/>
                </a:solidFill>
                <a:latin typeface="Arial"/>
                <a:ea typeface="Arial"/>
                <a:cs typeface="Arial"/>
                <a:sym typeface="Arial"/>
              </a:defRPr>
            </a:lvl1pPr>
          </a:lstStyle>
          <a:p>
            <a:endParaRPr sz="5625"/>
          </a:p>
        </p:txBody>
      </p:sp>
      <p:sp>
        <p:nvSpPr>
          <p:cNvPr id="8" name="Rectangle 7"/>
          <p:cNvSpPr/>
          <p:nvPr/>
        </p:nvSpPr>
        <p:spPr>
          <a:xfrm>
            <a:off x="521550" y="152245"/>
            <a:ext cx="5497082" cy="957955"/>
          </a:xfrm>
          <a:prstGeom prst="rect">
            <a:avLst/>
          </a:prstGeom>
        </p:spPr>
        <p:txBody>
          <a:bodyPr wrap="none">
            <a:spAutoFit/>
          </a:bodyPr>
          <a:lstStyle/>
          <a:p>
            <a:r>
              <a:rPr lang="en-GB" sz="5625" b="1" dirty="0">
                <a:solidFill>
                  <a:schemeClr val="bg1"/>
                </a:solidFill>
                <a:cs typeface="Arial" pitchFamily="34" charset="0"/>
              </a:rPr>
              <a:t>E is for Empathise</a:t>
            </a:r>
          </a:p>
        </p:txBody>
      </p:sp>
      <p:sp>
        <p:nvSpPr>
          <p:cNvPr id="4" name="TextBox 3">
            <a:extLst>
              <a:ext uri="{FF2B5EF4-FFF2-40B4-BE49-F238E27FC236}">
                <a16:creationId xmlns:a16="http://schemas.microsoft.com/office/drawing/2014/main" id="{04CC4890-5559-B1AD-DE33-81D79EB9BDE4}"/>
              </a:ext>
            </a:extLst>
          </p:cNvPr>
          <p:cNvSpPr txBox="1"/>
          <p:nvPr/>
        </p:nvSpPr>
        <p:spPr>
          <a:xfrm>
            <a:off x="600075" y="1406381"/>
            <a:ext cx="4800600" cy="5262979"/>
          </a:xfrm>
          <a:prstGeom prst="rect">
            <a:avLst/>
          </a:prstGeom>
          <a:noFill/>
        </p:spPr>
        <p:txBody>
          <a:bodyPr wrap="square">
            <a:spAutoFit/>
          </a:bodyPr>
          <a:lstStyle/>
          <a:p>
            <a:r>
              <a:rPr lang="en-GB" sz="2800" dirty="0">
                <a:solidFill>
                  <a:schemeClr val="bg1"/>
                </a:solidFill>
              </a:rPr>
              <a:t>Empathy is the ability to see a situation from the other person’s point of view.</a:t>
            </a:r>
          </a:p>
          <a:p>
            <a:r>
              <a:rPr lang="en-GB" sz="2800" dirty="0">
                <a:solidFill>
                  <a:schemeClr val="bg1"/>
                </a:solidFill>
              </a:rPr>
              <a:t>It's about staying alongside them, supporting them through their experience</a:t>
            </a:r>
            <a:br>
              <a:rPr lang="en-GB" sz="2800" dirty="0">
                <a:solidFill>
                  <a:schemeClr val="bg1"/>
                </a:solidFill>
              </a:rPr>
            </a:br>
            <a:r>
              <a:rPr lang="en-GB" sz="2800" dirty="0">
                <a:solidFill>
                  <a:schemeClr val="bg1"/>
                </a:solidFill>
              </a:rPr>
              <a:t>and allowing them to</a:t>
            </a:r>
            <a:br>
              <a:rPr lang="en-GB" sz="2800" dirty="0">
                <a:solidFill>
                  <a:schemeClr val="bg1"/>
                </a:solidFill>
              </a:rPr>
            </a:br>
            <a:r>
              <a:rPr lang="en-GB" sz="2800" dirty="0">
                <a:solidFill>
                  <a:schemeClr val="bg1"/>
                </a:solidFill>
              </a:rPr>
              <a:t>express what they are</a:t>
            </a:r>
            <a:br>
              <a:rPr lang="en-GB" sz="2800" dirty="0">
                <a:solidFill>
                  <a:schemeClr val="bg1"/>
                </a:solidFill>
              </a:rPr>
            </a:br>
            <a:r>
              <a:rPr lang="en-GB" sz="2800" dirty="0">
                <a:solidFill>
                  <a:schemeClr val="bg1"/>
                </a:solidFill>
              </a:rPr>
              <a:t>feeling in their own way. </a:t>
            </a:r>
          </a:p>
          <a:p>
            <a:endParaRPr lang="en-GB" sz="2800" dirty="0">
              <a:solidFill>
                <a:schemeClr val="bg1"/>
              </a:solidFill>
            </a:endParaRPr>
          </a:p>
          <a:p>
            <a:r>
              <a:rPr lang="en-GB" sz="2800" dirty="0">
                <a:solidFill>
                  <a:schemeClr val="bg1"/>
                </a:solidFill>
              </a:rPr>
              <a:t>Remember: IT'S ALL ABOUT THEM, NOT YOU</a:t>
            </a:r>
          </a:p>
        </p:txBody>
      </p:sp>
      <p:pic>
        <p:nvPicPr>
          <p:cNvPr id="9" name="Picture 8" descr="A couple of people hugging each other&#10;&#10;Description automatically generated">
            <a:extLst>
              <a:ext uri="{FF2B5EF4-FFF2-40B4-BE49-F238E27FC236}">
                <a16:creationId xmlns:a16="http://schemas.microsoft.com/office/drawing/2014/main" id="{574CBF85-E0D3-FD41-85FA-D6014A886C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7326">
            <a:off x="5533014" y="1884044"/>
            <a:ext cx="3067050" cy="368046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blinds(horizontal)">
                                      <p:cBhvr>
                                        <p:cTn id="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37">
            <a:extLst>
              <a:ext uri="{FF2B5EF4-FFF2-40B4-BE49-F238E27FC236}">
                <a16:creationId xmlns:a16="http://schemas.microsoft.com/office/drawing/2014/main" id="{B96BAA10-99AE-1E39-74C1-E106DC088833}"/>
              </a:ext>
            </a:extLst>
          </p:cNvPr>
          <p:cNvSpPr/>
          <p:nvPr/>
        </p:nvSpPr>
        <p:spPr>
          <a:xfrm>
            <a:off x="-269966" y="-182880"/>
            <a:ext cx="9823269" cy="7236823"/>
          </a:xfrm>
          <a:prstGeom prst="rect">
            <a:avLst/>
          </a:prstGeom>
          <a:solidFill>
            <a:srgbClr val="EF7D32"/>
          </a:solidFill>
          <a:ln w="12700">
            <a:miter lim="400000"/>
          </a:ln>
        </p:spPr>
        <p:txBody>
          <a:bodyPr lIns="35719" tIns="35719" rIns="35719" bIns="35719" anchor="ctr"/>
          <a:lstStyle/>
          <a:p>
            <a:pPr>
              <a:defRPr sz="2400">
                <a:solidFill>
                  <a:srgbClr val="FDFDFD"/>
                </a:solidFill>
              </a:defRPr>
            </a:pPr>
            <a:endParaRPr sz="1687"/>
          </a:p>
        </p:txBody>
      </p:sp>
      <p:pic>
        <p:nvPicPr>
          <p:cNvPr id="5" name="Online Media 4" title="Brené Brown on Empathy">
            <a:hlinkClick r:id="" action="ppaction://media"/>
            <a:extLst>
              <a:ext uri="{FF2B5EF4-FFF2-40B4-BE49-F238E27FC236}">
                <a16:creationId xmlns:a16="http://schemas.microsoft.com/office/drawing/2014/main" id="{1D4A1073-D7D0-441F-9470-D5BA696D2B14}"/>
              </a:ext>
            </a:extLst>
          </p:cNvPr>
          <p:cNvPicPr>
            <a:picLocks noRot="1" noChangeAspect="1"/>
          </p:cNvPicPr>
          <p:nvPr>
            <a:videoFile r:link="rId1"/>
          </p:nvPr>
        </p:nvPicPr>
        <p:blipFill>
          <a:blip r:embed="rId4"/>
          <a:stretch>
            <a:fillRect/>
          </a:stretch>
        </p:blipFill>
        <p:spPr>
          <a:xfrm>
            <a:off x="188536" y="1562875"/>
            <a:ext cx="8772143" cy="5206715"/>
          </a:xfrm>
          <a:prstGeom prst="rect">
            <a:avLst/>
          </a:prstGeom>
        </p:spPr>
      </p:pic>
      <p:sp>
        <p:nvSpPr>
          <p:cNvPr id="6" name="TextBox 5">
            <a:extLst>
              <a:ext uri="{FF2B5EF4-FFF2-40B4-BE49-F238E27FC236}">
                <a16:creationId xmlns:a16="http://schemas.microsoft.com/office/drawing/2014/main" id="{E822D9C0-E90A-8CDF-C4F0-B2FAAC4F0B74}"/>
              </a:ext>
            </a:extLst>
          </p:cNvPr>
          <p:cNvSpPr txBox="1"/>
          <p:nvPr/>
        </p:nvSpPr>
        <p:spPr>
          <a:xfrm>
            <a:off x="2294447" y="159459"/>
            <a:ext cx="4586140" cy="1246495"/>
          </a:xfrm>
          <a:prstGeom prst="rect">
            <a:avLst/>
          </a:prstGeom>
          <a:noFill/>
        </p:spPr>
        <p:txBody>
          <a:bodyPr wrap="square">
            <a:spAutoFit/>
          </a:bodyPr>
          <a:lstStyle/>
          <a:p>
            <a:pPr algn="ctr"/>
            <a:r>
              <a:rPr lang="en-GB" sz="4000" b="1" dirty="0">
                <a:solidFill>
                  <a:schemeClr val="bg1"/>
                </a:solidFill>
                <a:cs typeface="Arial" pitchFamily="34" charset="0"/>
              </a:rPr>
              <a:t>What is Empathy</a:t>
            </a:r>
          </a:p>
          <a:p>
            <a:pPr algn="ctr"/>
            <a:r>
              <a:rPr lang="en-GB" sz="3500" b="1" i="1" dirty="0" err="1">
                <a:solidFill>
                  <a:schemeClr val="bg1"/>
                </a:solidFill>
                <a:cs typeface="Arial" pitchFamily="34" charset="0"/>
              </a:rPr>
              <a:t>Brene</a:t>
            </a:r>
            <a:r>
              <a:rPr lang="en-GB" sz="3500" b="1" i="1" dirty="0">
                <a:solidFill>
                  <a:schemeClr val="bg1"/>
                </a:solidFill>
                <a:cs typeface="Arial" pitchFamily="34" charset="0"/>
              </a:rPr>
              <a:t> Brown</a:t>
            </a:r>
          </a:p>
        </p:txBody>
      </p:sp>
    </p:spTree>
    <p:extLst>
      <p:ext uri="{BB962C8B-B14F-4D97-AF65-F5344CB8AC3E}">
        <p14:creationId xmlns:p14="http://schemas.microsoft.com/office/powerpoint/2010/main" val="41874744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269965" y="-148046"/>
            <a:ext cx="9649096" cy="7201989"/>
          </a:xfrm>
          <a:prstGeom prst="rect">
            <a:avLst/>
          </a:prstGeom>
          <a:solidFill>
            <a:srgbClr val="AA3F80"/>
          </a:solidFill>
          <a:ln w="12700">
            <a:miter lim="400000"/>
          </a:ln>
        </p:spPr>
        <p:txBody>
          <a:bodyPr lIns="35719" tIns="35719" rIns="35719" bIns="35719" anchor="ctr"/>
          <a:lstStyle/>
          <a:p>
            <a:pPr>
              <a:defRPr sz="2400">
                <a:solidFill>
                  <a:srgbClr val="FFFFFF"/>
                </a:solidFill>
              </a:defRPr>
            </a:pPr>
            <a:endParaRPr sz="1687"/>
          </a:p>
        </p:txBody>
      </p:sp>
      <p:sp>
        <p:nvSpPr>
          <p:cNvPr id="7" name="Rectangle 6"/>
          <p:cNvSpPr/>
          <p:nvPr/>
        </p:nvSpPr>
        <p:spPr>
          <a:xfrm>
            <a:off x="534374" y="485125"/>
            <a:ext cx="4432945" cy="957955"/>
          </a:xfrm>
          <a:prstGeom prst="rect">
            <a:avLst/>
          </a:prstGeom>
        </p:spPr>
        <p:txBody>
          <a:bodyPr wrap="none">
            <a:spAutoFit/>
          </a:bodyPr>
          <a:lstStyle/>
          <a:p>
            <a:r>
              <a:rPr lang="en-GB" sz="5625" b="1" dirty="0">
                <a:solidFill>
                  <a:schemeClr val="bg1"/>
                </a:solidFill>
              </a:rPr>
              <a:t>N is for Notice</a:t>
            </a:r>
          </a:p>
        </p:txBody>
      </p:sp>
      <p:sp>
        <p:nvSpPr>
          <p:cNvPr id="3" name="TextBox 2">
            <a:extLst>
              <a:ext uri="{FF2B5EF4-FFF2-40B4-BE49-F238E27FC236}">
                <a16:creationId xmlns:a16="http://schemas.microsoft.com/office/drawing/2014/main" id="{ED99D608-4635-0222-1607-260DD3996E11}"/>
              </a:ext>
            </a:extLst>
          </p:cNvPr>
          <p:cNvSpPr txBox="1"/>
          <p:nvPr/>
        </p:nvSpPr>
        <p:spPr>
          <a:xfrm>
            <a:off x="534374" y="1638576"/>
            <a:ext cx="5557690" cy="4401205"/>
          </a:xfrm>
          <a:prstGeom prst="rect">
            <a:avLst/>
          </a:prstGeom>
          <a:noFill/>
        </p:spPr>
        <p:txBody>
          <a:bodyPr wrap="square">
            <a:spAutoFit/>
          </a:bodyPr>
          <a:lstStyle/>
          <a:p>
            <a:pPr marL="342900" indent="-342900">
              <a:buFont typeface="Arial" panose="020B0604020202020204" pitchFamily="34" charset="0"/>
              <a:buChar char="•"/>
            </a:pPr>
            <a:r>
              <a:rPr lang="en-GB" sz="2800" dirty="0">
                <a:solidFill>
                  <a:schemeClr val="bg1"/>
                </a:solidFill>
              </a:rPr>
              <a:t>Notice when someone wants your help, to talk or don’t </a:t>
            </a:r>
          </a:p>
          <a:p>
            <a:pPr marL="342900" indent="-342900">
              <a:buFont typeface="Arial" panose="020B0604020202020204" pitchFamily="34" charset="0"/>
              <a:buChar char="•"/>
            </a:pPr>
            <a:r>
              <a:rPr lang="en-GB" sz="2800" dirty="0">
                <a:solidFill>
                  <a:schemeClr val="bg1"/>
                </a:solidFill>
              </a:rPr>
              <a:t>Change in behaviour</a:t>
            </a:r>
          </a:p>
          <a:p>
            <a:pPr marL="342900" indent="-342900">
              <a:buFont typeface="Arial" panose="020B0604020202020204" pitchFamily="34" charset="0"/>
              <a:buChar char="•"/>
            </a:pPr>
            <a:r>
              <a:rPr lang="en-GB" sz="2800" dirty="0">
                <a:solidFill>
                  <a:schemeClr val="bg1"/>
                </a:solidFill>
              </a:rPr>
              <a:t>Absences from school</a:t>
            </a:r>
          </a:p>
          <a:p>
            <a:pPr marL="342900" indent="-342900">
              <a:buFont typeface="Arial" panose="020B0604020202020204" pitchFamily="34" charset="0"/>
              <a:buChar char="•"/>
            </a:pPr>
            <a:r>
              <a:rPr lang="en-GB" sz="2800" dirty="0">
                <a:solidFill>
                  <a:schemeClr val="bg1"/>
                </a:solidFill>
              </a:rPr>
              <a:t>Anxiety, emotions, inappropriate language </a:t>
            </a:r>
          </a:p>
          <a:p>
            <a:pPr marL="342900" indent="-342900">
              <a:buFont typeface="Arial" panose="020B0604020202020204" pitchFamily="34" charset="0"/>
              <a:buChar char="•"/>
            </a:pPr>
            <a:r>
              <a:rPr lang="en-GB" sz="2800" dirty="0">
                <a:solidFill>
                  <a:schemeClr val="bg1"/>
                </a:solidFill>
              </a:rPr>
              <a:t>Homework not being completed </a:t>
            </a:r>
          </a:p>
          <a:p>
            <a:pPr marL="342900" indent="-342900">
              <a:buFont typeface="Arial" panose="020B0604020202020204" pitchFamily="34" charset="0"/>
              <a:buChar char="•"/>
            </a:pPr>
            <a:r>
              <a:rPr lang="en-GB" sz="2800" dirty="0">
                <a:solidFill>
                  <a:schemeClr val="bg1"/>
                </a:solidFill>
              </a:rPr>
              <a:t>Body language </a:t>
            </a:r>
          </a:p>
          <a:p>
            <a:pPr marL="342900" indent="-342900">
              <a:buFont typeface="Arial" panose="020B0604020202020204" pitchFamily="34" charset="0"/>
              <a:buChar char="•"/>
            </a:pPr>
            <a:r>
              <a:rPr lang="en-GB" sz="2800" dirty="0">
                <a:solidFill>
                  <a:schemeClr val="bg1"/>
                </a:solidFill>
              </a:rPr>
              <a:t>Notice a change with parents, siblings </a:t>
            </a:r>
          </a:p>
        </p:txBody>
      </p:sp>
      <p:pic>
        <p:nvPicPr>
          <p:cNvPr id="6" name="Picture 5">
            <a:extLst>
              <a:ext uri="{FF2B5EF4-FFF2-40B4-BE49-F238E27FC236}">
                <a16:creationId xmlns:a16="http://schemas.microsoft.com/office/drawing/2014/main" id="{573D2D7D-0906-7381-C21B-FEB0BFA46F76}"/>
              </a:ext>
            </a:extLst>
          </p:cNvPr>
          <p:cNvPicPr>
            <a:picLocks noChangeAspect="1"/>
          </p:cNvPicPr>
          <p:nvPr/>
        </p:nvPicPr>
        <p:blipFill>
          <a:blip r:embed="rId3"/>
          <a:stretch>
            <a:fillRect/>
          </a:stretch>
        </p:blipFill>
        <p:spPr>
          <a:xfrm rot="591746">
            <a:off x="6120439" y="1240595"/>
            <a:ext cx="2795913" cy="4376812"/>
          </a:xfrm>
          <a:prstGeom prst="rect">
            <a:avLst/>
          </a:prstGeom>
        </p:spPr>
      </p:pic>
    </p:spTree>
    <p:extLst>
      <p:ext uri="{BB962C8B-B14F-4D97-AF65-F5344CB8AC3E}">
        <p14:creationId xmlns:p14="http://schemas.microsoft.com/office/powerpoint/2010/main" val="273601600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p:nvPr/>
        </p:nvSpPr>
        <p:spPr>
          <a:xfrm>
            <a:off x="-150709" y="-104502"/>
            <a:ext cx="9442755" cy="7059780"/>
          </a:xfrm>
          <a:prstGeom prst="rect">
            <a:avLst/>
          </a:prstGeom>
          <a:solidFill>
            <a:schemeClr val="accent1"/>
          </a:solidFill>
          <a:ln w="12700">
            <a:miter lim="400000"/>
          </a:ln>
        </p:spPr>
        <p:txBody>
          <a:bodyPr lIns="35719" tIns="35719" rIns="35719" bIns="35719" anchor="ctr"/>
          <a:lstStyle/>
          <a:p>
            <a:pPr>
              <a:defRPr sz="2400">
                <a:solidFill>
                  <a:srgbClr val="FFFFFF"/>
                </a:solidFill>
              </a:defRPr>
            </a:pPr>
            <a:endParaRPr sz="1687"/>
          </a:p>
        </p:txBody>
      </p:sp>
      <p:sp>
        <p:nvSpPr>
          <p:cNvPr id="6" name="Rectangle 5"/>
          <p:cNvSpPr/>
          <p:nvPr/>
        </p:nvSpPr>
        <p:spPr>
          <a:xfrm>
            <a:off x="4570668" y="545821"/>
            <a:ext cx="3301225" cy="957955"/>
          </a:xfrm>
          <a:prstGeom prst="rect">
            <a:avLst/>
          </a:prstGeom>
        </p:spPr>
        <p:txBody>
          <a:bodyPr wrap="none">
            <a:spAutoFit/>
          </a:bodyPr>
          <a:lstStyle/>
          <a:p>
            <a:r>
              <a:rPr lang="en-GB" sz="5625" b="1" dirty="0">
                <a:solidFill>
                  <a:schemeClr val="bg1"/>
                </a:solidFill>
                <a:cs typeface="Arial" pitchFamily="34" charset="0"/>
              </a:rPr>
              <a:t>D is for Do</a:t>
            </a:r>
          </a:p>
        </p:txBody>
      </p:sp>
      <p:sp>
        <p:nvSpPr>
          <p:cNvPr id="5" name="TextBox 4">
            <a:extLst>
              <a:ext uri="{FF2B5EF4-FFF2-40B4-BE49-F238E27FC236}">
                <a16:creationId xmlns:a16="http://schemas.microsoft.com/office/drawing/2014/main" id="{D5311CF9-D9C4-F851-D22F-2CA68FCA3D58}"/>
              </a:ext>
            </a:extLst>
          </p:cNvPr>
          <p:cNvSpPr txBox="1"/>
          <p:nvPr/>
        </p:nvSpPr>
        <p:spPr>
          <a:xfrm>
            <a:off x="4472917" y="1864076"/>
            <a:ext cx="5257800" cy="3539430"/>
          </a:xfrm>
          <a:prstGeom prst="rect">
            <a:avLst/>
          </a:prstGeom>
          <a:noFill/>
        </p:spPr>
        <p:txBody>
          <a:bodyPr wrap="square">
            <a:spAutoFit/>
          </a:bodyPr>
          <a:lstStyle/>
          <a:p>
            <a:pPr marL="457200" indent="-457200">
              <a:buFont typeface="Arial" panose="020B0604020202020204" pitchFamily="34" charset="0"/>
              <a:buChar char="•"/>
            </a:pPr>
            <a:r>
              <a:rPr lang="en-GB" sz="2800" dirty="0">
                <a:solidFill>
                  <a:schemeClr val="bg1"/>
                </a:solidFill>
              </a:rPr>
              <a:t>Ways to alert a teacher </a:t>
            </a:r>
          </a:p>
          <a:p>
            <a:pPr marL="457200" indent="-457200">
              <a:buFont typeface="Arial" panose="020B0604020202020204" pitchFamily="34" charset="0"/>
              <a:buChar char="•"/>
            </a:pPr>
            <a:r>
              <a:rPr lang="en-GB" sz="2800" dirty="0">
                <a:solidFill>
                  <a:schemeClr val="bg1"/>
                </a:solidFill>
              </a:rPr>
              <a:t>Safe space </a:t>
            </a:r>
          </a:p>
          <a:p>
            <a:pPr marL="457200" indent="-457200">
              <a:buFont typeface="Arial" panose="020B0604020202020204" pitchFamily="34" charset="0"/>
              <a:buChar char="•"/>
            </a:pPr>
            <a:r>
              <a:rPr lang="en-GB" sz="2800" dirty="0">
                <a:solidFill>
                  <a:schemeClr val="bg1"/>
                </a:solidFill>
              </a:rPr>
              <a:t>Starfish stickers</a:t>
            </a:r>
          </a:p>
          <a:p>
            <a:pPr marL="457200" indent="-457200">
              <a:buFont typeface="Arial" panose="020B0604020202020204" pitchFamily="34" charset="0"/>
              <a:buChar char="•"/>
            </a:pPr>
            <a:r>
              <a:rPr lang="en-GB" sz="2800" dirty="0">
                <a:solidFill>
                  <a:schemeClr val="bg1"/>
                </a:solidFill>
              </a:rPr>
              <a:t>Memorial place</a:t>
            </a:r>
          </a:p>
          <a:p>
            <a:pPr marL="457200" indent="-457200">
              <a:buFont typeface="Arial" panose="020B0604020202020204" pitchFamily="34" charset="0"/>
              <a:buChar char="•"/>
            </a:pPr>
            <a:r>
              <a:rPr lang="en-GB" sz="2800" dirty="0">
                <a:solidFill>
                  <a:schemeClr val="bg1"/>
                </a:solidFill>
              </a:rPr>
              <a:t>Compassionate Buddies</a:t>
            </a:r>
          </a:p>
          <a:p>
            <a:pPr marL="457200" indent="-457200">
              <a:buFont typeface="Arial" panose="020B0604020202020204" pitchFamily="34" charset="0"/>
              <a:buChar char="•"/>
            </a:pPr>
            <a:r>
              <a:rPr lang="en-GB" sz="2800" dirty="0">
                <a:solidFill>
                  <a:schemeClr val="bg1"/>
                </a:solidFill>
              </a:rPr>
              <a:t>Good grief clubs </a:t>
            </a:r>
          </a:p>
          <a:p>
            <a:pPr marL="457200" indent="-457200">
              <a:buFont typeface="Arial" panose="020B0604020202020204" pitchFamily="34" charset="0"/>
              <a:buChar char="•"/>
            </a:pPr>
            <a:r>
              <a:rPr lang="en-GB" sz="2800" dirty="0">
                <a:solidFill>
                  <a:schemeClr val="bg1"/>
                </a:solidFill>
              </a:rPr>
              <a:t>Forum Theatre</a:t>
            </a:r>
          </a:p>
          <a:p>
            <a:pPr marL="457200" indent="-457200">
              <a:buFont typeface="Arial" panose="020B0604020202020204" pitchFamily="34" charset="0"/>
              <a:buChar char="•"/>
            </a:pPr>
            <a:r>
              <a:rPr lang="en-GB" sz="2800" dirty="0">
                <a:solidFill>
                  <a:schemeClr val="bg1"/>
                </a:solidFill>
              </a:rPr>
              <a:t>Signpost </a:t>
            </a:r>
          </a:p>
        </p:txBody>
      </p:sp>
      <p:pic>
        <p:nvPicPr>
          <p:cNvPr id="9" name="Picture 8" descr="A picture containing child art, painting, birthday cake, drawing&#10;&#10;Description automatically generated">
            <a:extLst>
              <a:ext uri="{FF2B5EF4-FFF2-40B4-BE49-F238E27FC236}">
                <a16:creationId xmlns:a16="http://schemas.microsoft.com/office/drawing/2014/main" id="{866AC815-6146-DE8A-5D5B-9ABBDC094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22167">
            <a:off x="218906" y="454686"/>
            <a:ext cx="3884394" cy="3030887"/>
          </a:xfrm>
          <a:prstGeom prst="rect">
            <a:avLst/>
          </a:prstGeom>
        </p:spPr>
      </p:pic>
      <p:pic>
        <p:nvPicPr>
          <p:cNvPr id="2" name="Picture 1">
            <a:extLst>
              <a:ext uri="{FF2B5EF4-FFF2-40B4-BE49-F238E27FC236}">
                <a16:creationId xmlns:a16="http://schemas.microsoft.com/office/drawing/2014/main" id="{AB7B7EAE-2A44-BEA8-2B4A-33E80967EBDF}"/>
              </a:ext>
            </a:extLst>
          </p:cNvPr>
          <p:cNvPicPr>
            <a:picLocks noChangeAspect="1"/>
          </p:cNvPicPr>
          <p:nvPr/>
        </p:nvPicPr>
        <p:blipFill>
          <a:blip r:embed="rId4"/>
          <a:stretch>
            <a:fillRect/>
          </a:stretch>
        </p:blipFill>
        <p:spPr>
          <a:xfrm rot="20809442">
            <a:off x="690048" y="2883242"/>
            <a:ext cx="2896363" cy="3857785"/>
          </a:xfrm>
          <a:prstGeom prst="rect">
            <a:avLst/>
          </a:prstGeom>
        </p:spPr>
      </p:pic>
    </p:spTree>
    <p:extLst>
      <p:ext uri="{BB962C8B-B14F-4D97-AF65-F5344CB8AC3E}">
        <p14:creationId xmlns:p14="http://schemas.microsoft.com/office/powerpoint/2010/main" val="363104292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89AA75-4C79-191D-8B35-0B2A2C1ED9D5}"/>
              </a:ext>
            </a:extLst>
          </p:cNvPr>
          <p:cNvSpPr txBox="1"/>
          <p:nvPr/>
        </p:nvSpPr>
        <p:spPr>
          <a:xfrm>
            <a:off x="780585" y="554665"/>
            <a:ext cx="7694342" cy="523220"/>
          </a:xfrm>
          <a:prstGeom prst="rect">
            <a:avLst/>
          </a:prstGeom>
          <a:noFill/>
        </p:spPr>
        <p:txBody>
          <a:bodyPr wrap="square">
            <a:spAutoFit/>
          </a:bodyPr>
          <a:lstStyle/>
          <a:p>
            <a:pPr algn="ctr"/>
            <a:r>
              <a:rPr lang="en-GB" sz="2800" b="1" dirty="0">
                <a:solidFill>
                  <a:srgbClr val="3CAA37"/>
                </a:solidFill>
              </a:rPr>
              <a:t>How schools/colleges can support bereaved pupils</a:t>
            </a:r>
          </a:p>
        </p:txBody>
      </p:sp>
      <p:sp>
        <p:nvSpPr>
          <p:cNvPr id="5" name="TextBox 4">
            <a:extLst>
              <a:ext uri="{FF2B5EF4-FFF2-40B4-BE49-F238E27FC236}">
                <a16:creationId xmlns:a16="http://schemas.microsoft.com/office/drawing/2014/main" id="{E2B38501-1CEA-1ED8-6C78-9FE0CEFDBD4D}"/>
              </a:ext>
            </a:extLst>
          </p:cNvPr>
          <p:cNvSpPr txBox="1"/>
          <p:nvPr/>
        </p:nvSpPr>
        <p:spPr>
          <a:xfrm>
            <a:off x="780585" y="1251198"/>
            <a:ext cx="7582365" cy="1846659"/>
          </a:xfrm>
          <a:prstGeom prst="rect">
            <a:avLst/>
          </a:prstGeom>
          <a:noFill/>
        </p:spPr>
        <p:txBody>
          <a:bodyPr wrap="square">
            <a:spAutoFit/>
          </a:bodyPr>
          <a:lstStyle/>
          <a:p>
            <a:r>
              <a:rPr lang="en-GB" sz="1900" dirty="0"/>
              <a:t>Most grieving pupils do not need a ‘bereavement expert’, they need people who care. Schools, just by carrying on with their usual day-to-day activities,</a:t>
            </a:r>
            <a:r>
              <a:rPr lang="en-GB" sz="1900" b="1" dirty="0">
                <a:solidFill>
                  <a:srgbClr val="3CAA37"/>
                </a:solidFill>
              </a:rPr>
              <a:t> can do a huge amount to support a grieving pupil. </a:t>
            </a:r>
            <a:r>
              <a:rPr lang="en-GB" sz="1900" dirty="0"/>
              <a:t>By gently introducing death and grief into the classroom the fear is removed, and </a:t>
            </a:r>
            <a:r>
              <a:rPr lang="en-GB" sz="1900" b="1" dirty="0">
                <a:solidFill>
                  <a:srgbClr val="3CAA37"/>
                </a:solidFill>
              </a:rPr>
              <a:t>young people will develop coping skills</a:t>
            </a:r>
            <a:r>
              <a:rPr lang="en-GB" sz="1900" dirty="0"/>
              <a:t> should someone they know die now or in the future.</a:t>
            </a:r>
          </a:p>
        </p:txBody>
      </p:sp>
      <p:sp>
        <p:nvSpPr>
          <p:cNvPr id="6" name="TextBox 5">
            <a:extLst>
              <a:ext uri="{FF2B5EF4-FFF2-40B4-BE49-F238E27FC236}">
                <a16:creationId xmlns:a16="http://schemas.microsoft.com/office/drawing/2014/main" id="{90984A9B-236F-69EA-39D9-AE9F84D51E56}"/>
              </a:ext>
            </a:extLst>
          </p:cNvPr>
          <p:cNvSpPr txBox="1"/>
          <p:nvPr/>
        </p:nvSpPr>
        <p:spPr>
          <a:xfrm>
            <a:off x="797441" y="3261159"/>
            <a:ext cx="8346559" cy="1846659"/>
          </a:xfrm>
          <a:prstGeom prst="rect">
            <a:avLst/>
          </a:prstGeom>
          <a:noFill/>
        </p:spPr>
        <p:txBody>
          <a:bodyPr wrap="square">
            <a:spAutoFit/>
          </a:bodyPr>
          <a:lstStyle/>
          <a:p>
            <a:pPr marL="285750" indent="-285750">
              <a:buFont typeface="Arial" panose="020B0604020202020204" pitchFamily="34" charset="0"/>
              <a:buChar char="•"/>
            </a:pPr>
            <a:r>
              <a:rPr lang="en-GB" sz="1900" dirty="0"/>
              <a:t>Normality </a:t>
            </a:r>
          </a:p>
          <a:p>
            <a:pPr marL="285750" indent="-285750">
              <a:buFont typeface="Arial" panose="020B0604020202020204" pitchFamily="34" charset="0"/>
              <a:buChar char="•"/>
            </a:pPr>
            <a:r>
              <a:rPr lang="en-GB" sz="1900" dirty="0"/>
              <a:t>A listening ear </a:t>
            </a:r>
          </a:p>
          <a:p>
            <a:pPr marL="285750" indent="-285750">
              <a:buFont typeface="Arial" panose="020B0604020202020204" pitchFamily="34" charset="0"/>
              <a:buChar char="•"/>
            </a:pPr>
            <a:r>
              <a:rPr lang="en-GB" sz="1900" dirty="0"/>
              <a:t>The opportunity to be a child/adolescent </a:t>
            </a:r>
          </a:p>
          <a:p>
            <a:pPr marL="285750" indent="-285750">
              <a:buFont typeface="Arial" panose="020B0604020202020204" pitchFamily="34" charset="0"/>
              <a:buChar char="•"/>
            </a:pPr>
            <a:r>
              <a:rPr lang="en-GB" sz="1900" dirty="0"/>
              <a:t>Be proactive</a:t>
            </a:r>
          </a:p>
          <a:p>
            <a:pPr marL="285750" indent="-285750">
              <a:buFont typeface="Arial" panose="020B0604020202020204" pitchFamily="34" charset="0"/>
              <a:buChar char="•"/>
            </a:pPr>
            <a:r>
              <a:rPr lang="en-GB" sz="1900" dirty="0"/>
              <a:t>Keep in contact with home</a:t>
            </a:r>
          </a:p>
          <a:p>
            <a:pPr marL="285750" indent="-285750">
              <a:buFont typeface="Arial" panose="020B0604020202020204" pitchFamily="34" charset="0"/>
              <a:buChar char="•"/>
            </a:pPr>
            <a:r>
              <a:rPr lang="en-GB" sz="1900" dirty="0"/>
              <a:t>Transition </a:t>
            </a:r>
          </a:p>
        </p:txBody>
      </p:sp>
      <p:sp>
        <p:nvSpPr>
          <p:cNvPr id="7" name="TextBox 6">
            <a:extLst>
              <a:ext uri="{FF2B5EF4-FFF2-40B4-BE49-F238E27FC236}">
                <a16:creationId xmlns:a16="http://schemas.microsoft.com/office/drawing/2014/main" id="{0F489E28-66C3-7606-1D62-F65210848E2F}"/>
              </a:ext>
            </a:extLst>
          </p:cNvPr>
          <p:cNvSpPr txBox="1"/>
          <p:nvPr/>
        </p:nvSpPr>
        <p:spPr>
          <a:xfrm>
            <a:off x="1263107" y="6030593"/>
            <a:ext cx="4572000" cy="400110"/>
          </a:xfrm>
          <a:prstGeom prst="rect">
            <a:avLst/>
          </a:prstGeom>
          <a:noFill/>
        </p:spPr>
        <p:txBody>
          <a:bodyPr wrap="square">
            <a:spAutoFit/>
          </a:bodyPr>
          <a:lstStyle/>
          <a:p>
            <a:pPr algn="ctr"/>
            <a:r>
              <a:rPr lang="en-GB" sz="2000" b="1" dirty="0">
                <a:cs typeface="Arial" panose="020B0604020202020204" pitchFamily="34" charset="0"/>
              </a:rPr>
              <a:t>Child Bereavement UK</a:t>
            </a:r>
          </a:p>
        </p:txBody>
      </p:sp>
      <p:pic>
        <p:nvPicPr>
          <p:cNvPr id="2" name="Picture 1">
            <a:extLst>
              <a:ext uri="{FF2B5EF4-FFF2-40B4-BE49-F238E27FC236}">
                <a16:creationId xmlns:a16="http://schemas.microsoft.com/office/drawing/2014/main" id="{732D7CF3-D90F-BCC0-B98A-D35C8F533427}"/>
              </a:ext>
            </a:extLst>
          </p:cNvPr>
          <p:cNvPicPr>
            <a:picLocks noChangeAspect="1"/>
          </p:cNvPicPr>
          <p:nvPr/>
        </p:nvPicPr>
        <p:blipFill>
          <a:blip r:embed="rId3"/>
          <a:stretch>
            <a:fillRect/>
          </a:stretch>
        </p:blipFill>
        <p:spPr>
          <a:xfrm rot="767211">
            <a:off x="5665947" y="3681126"/>
            <a:ext cx="2504601" cy="2019300"/>
          </a:xfrm>
          <a:prstGeom prst="rect">
            <a:avLst/>
          </a:prstGeom>
        </p:spPr>
      </p:pic>
      <p:pic>
        <p:nvPicPr>
          <p:cNvPr id="13" name="Picture 12">
            <a:extLst>
              <a:ext uri="{FF2B5EF4-FFF2-40B4-BE49-F238E27FC236}">
                <a16:creationId xmlns:a16="http://schemas.microsoft.com/office/drawing/2014/main" id="{60323C39-8D84-0BBF-3203-0C99914DC85F}"/>
              </a:ext>
            </a:extLst>
          </p:cNvPr>
          <p:cNvPicPr>
            <a:picLocks noChangeAspect="1"/>
          </p:cNvPicPr>
          <p:nvPr/>
        </p:nvPicPr>
        <p:blipFill>
          <a:blip r:embed="rId4"/>
          <a:stretch>
            <a:fillRect/>
          </a:stretch>
        </p:blipFill>
        <p:spPr>
          <a:xfrm rot="21213668">
            <a:off x="6814242" y="2869866"/>
            <a:ext cx="2067536" cy="1544271"/>
          </a:xfrm>
          <a:prstGeom prst="rect">
            <a:avLst/>
          </a:prstGeom>
        </p:spPr>
      </p:pic>
    </p:spTree>
    <p:extLst>
      <p:ext uri="{BB962C8B-B14F-4D97-AF65-F5344CB8AC3E}">
        <p14:creationId xmlns:p14="http://schemas.microsoft.com/office/powerpoint/2010/main" val="1664524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Compassionate Schools | Plymouth a Compassionate City">
            <a:hlinkClick r:id="" action="ppaction://media"/>
            <a:extLst>
              <a:ext uri="{FF2B5EF4-FFF2-40B4-BE49-F238E27FC236}">
                <a16:creationId xmlns:a16="http://schemas.microsoft.com/office/drawing/2014/main" id="{4F4660B6-2582-4CDB-A499-3A97FF7C0922}"/>
              </a:ext>
            </a:extLst>
          </p:cNvPr>
          <p:cNvPicPr>
            <a:picLocks noRot="1" noChangeAspect="1"/>
          </p:cNvPicPr>
          <p:nvPr>
            <a:videoFile r:link="rId1"/>
          </p:nvPr>
        </p:nvPicPr>
        <p:blipFill>
          <a:blip r:embed="rId4"/>
          <a:stretch>
            <a:fillRect/>
          </a:stretch>
        </p:blipFill>
        <p:spPr>
          <a:xfrm>
            <a:off x="348020" y="279971"/>
            <a:ext cx="8447959" cy="5158804"/>
          </a:xfrm>
          <a:prstGeom prst="rect">
            <a:avLst/>
          </a:prstGeom>
        </p:spPr>
      </p:pic>
      <p:sp>
        <p:nvSpPr>
          <p:cNvPr id="2" name="Title 1">
            <a:extLst>
              <a:ext uri="{FF2B5EF4-FFF2-40B4-BE49-F238E27FC236}">
                <a16:creationId xmlns:a16="http://schemas.microsoft.com/office/drawing/2014/main" id="{2E17906A-B633-FA84-5CBC-2F1676E46486}"/>
              </a:ext>
            </a:extLst>
          </p:cNvPr>
          <p:cNvSpPr>
            <a:spLocks noGrp="1"/>
          </p:cNvSpPr>
          <p:nvPr>
            <p:ph type="title"/>
          </p:nvPr>
        </p:nvSpPr>
        <p:spPr>
          <a:xfrm>
            <a:off x="430224" y="5845199"/>
            <a:ext cx="6578747" cy="801823"/>
          </a:xfrm>
        </p:spPr>
        <p:txBody>
          <a:bodyPr>
            <a:normAutofit/>
          </a:bodyPr>
          <a:lstStyle/>
          <a:p>
            <a:pPr algn="ctr"/>
            <a:r>
              <a:rPr lang="en-GB" sz="2000" b="1" dirty="0">
                <a:solidFill>
                  <a:srgbClr val="000000"/>
                </a:solidFill>
                <a:latin typeface="+mn-lt"/>
              </a:rPr>
              <a:t>Compassionate Schools</a:t>
            </a:r>
          </a:p>
        </p:txBody>
      </p:sp>
    </p:spTree>
    <p:extLst>
      <p:ext uri="{BB962C8B-B14F-4D97-AF65-F5344CB8AC3E}">
        <p14:creationId xmlns:p14="http://schemas.microsoft.com/office/powerpoint/2010/main" val="17932235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C9B15A-5355-4776-8C8F-F544467A19C0}"/>
              </a:ext>
            </a:extLst>
          </p:cNvPr>
          <p:cNvSpPr txBox="1"/>
          <p:nvPr/>
        </p:nvSpPr>
        <p:spPr>
          <a:xfrm>
            <a:off x="355821" y="411381"/>
            <a:ext cx="8432358" cy="523220"/>
          </a:xfrm>
          <a:prstGeom prst="rect">
            <a:avLst/>
          </a:prstGeom>
          <a:noFill/>
        </p:spPr>
        <p:txBody>
          <a:bodyPr wrap="square">
            <a:spAutoFit/>
          </a:bodyPr>
          <a:lstStyle/>
          <a:p>
            <a:pPr algn="ctr"/>
            <a:r>
              <a:rPr lang="en-GB" sz="2800" b="1" dirty="0">
                <a:solidFill>
                  <a:srgbClr val="3CAA37"/>
                </a:solidFill>
              </a:rPr>
              <a:t>7 steps to become a recognised Compassionate School</a:t>
            </a:r>
          </a:p>
        </p:txBody>
      </p:sp>
      <p:sp>
        <p:nvSpPr>
          <p:cNvPr id="2" name="TextBox 1">
            <a:extLst>
              <a:ext uri="{FF2B5EF4-FFF2-40B4-BE49-F238E27FC236}">
                <a16:creationId xmlns:a16="http://schemas.microsoft.com/office/drawing/2014/main" id="{972D61E4-47A2-392C-6B0D-98DE14F85CC7}"/>
              </a:ext>
            </a:extLst>
          </p:cNvPr>
          <p:cNvSpPr txBox="1"/>
          <p:nvPr/>
        </p:nvSpPr>
        <p:spPr>
          <a:xfrm>
            <a:off x="502673" y="1238893"/>
            <a:ext cx="7326878" cy="4185761"/>
          </a:xfrm>
          <a:prstGeom prst="rect">
            <a:avLst/>
          </a:prstGeom>
          <a:noFill/>
        </p:spPr>
        <p:txBody>
          <a:bodyPr wrap="square">
            <a:spAutoFit/>
          </a:bodyPr>
          <a:lstStyle/>
          <a:p>
            <a:r>
              <a:rPr lang="en-GB" sz="1900" dirty="0">
                <a:solidFill>
                  <a:srgbClr val="000000"/>
                </a:solidFill>
              </a:rPr>
              <a:t>1. Schools will have </a:t>
            </a:r>
            <a:r>
              <a:rPr lang="en-GB" sz="1900" b="1" dirty="0">
                <a:solidFill>
                  <a:srgbClr val="3CAA37"/>
                </a:solidFill>
              </a:rPr>
              <a:t>compassionate buddies, friends </a:t>
            </a:r>
          </a:p>
          <a:p>
            <a:r>
              <a:rPr lang="en-GB" sz="1900" b="1" dirty="0">
                <a:solidFill>
                  <a:srgbClr val="3CAA37"/>
                </a:solidFill>
              </a:rPr>
              <a:t>and champions scheme </a:t>
            </a:r>
          </a:p>
          <a:p>
            <a:endParaRPr lang="en-GB" sz="1900" b="1" dirty="0">
              <a:solidFill>
                <a:srgbClr val="3CAA37"/>
              </a:solidFill>
            </a:endParaRPr>
          </a:p>
          <a:p>
            <a:r>
              <a:rPr lang="en-GB" sz="1900" dirty="0">
                <a:solidFill>
                  <a:srgbClr val="000000"/>
                </a:solidFill>
              </a:rPr>
              <a:t>2. Death and loss </a:t>
            </a:r>
            <a:r>
              <a:rPr lang="en-GB" sz="1900" b="1" dirty="0">
                <a:solidFill>
                  <a:srgbClr val="3CAA37"/>
                </a:solidFill>
              </a:rPr>
              <a:t>will not be a taboo subject </a:t>
            </a:r>
            <a:r>
              <a:rPr lang="en-GB" sz="1900" dirty="0">
                <a:solidFill>
                  <a:srgbClr val="000000"/>
                </a:solidFill>
              </a:rPr>
              <a:t>in </a:t>
            </a:r>
          </a:p>
          <a:p>
            <a:r>
              <a:rPr lang="en-GB" sz="1900" dirty="0">
                <a:solidFill>
                  <a:srgbClr val="000000"/>
                </a:solidFill>
              </a:rPr>
              <a:t>school settings</a:t>
            </a:r>
          </a:p>
          <a:p>
            <a:endParaRPr lang="en-GB" sz="1900" dirty="0">
              <a:solidFill>
                <a:srgbClr val="000000"/>
              </a:solidFill>
            </a:endParaRPr>
          </a:p>
          <a:p>
            <a:r>
              <a:rPr lang="en-GB" sz="1900" dirty="0">
                <a:solidFill>
                  <a:srgbClr val="000000"/>
                </a:solidFill>
              </a:rPr>
              <a:t>3. Schools to have a </a:t>
            </a:r>
            <a:r>
              <a:rPr lang="en-GB" sz="1900" b="1" dirty="0">
                <a:solidFill>
                  <a:srgbClr val="3CAA37"/>
                </a:solidFill>
              </a:rPr>
              <a:t>policy on how to inform and </a:t>
            </a:r>
          </a:p>
          <a:p>
            <a:r>
              <a:rPr lang="en-GB" sz="1900" b="1" dirty="0">
                <a:solidFill>
                  <a:srgbClr val="3CAA37"/>
                </a:solidFill>
              </a:rPr>
              <a:t>Support pupils and/or colleagues </a:t>
            </a:r>
            <a:r>
              <a:rPr lang="en-GB" sz="1900" dirty="0">
                <a:solidFill>
                  <a:srgbClr val="000000"/>
                </a:solidFill>
              </a:rPr>
              <a:t>about a death </a:t>
            </a:r>
          </a:p>
          <a:p>
            <a:r>
              <a:rPr lang="en-GB" sz="1900" dirty="0">
                <a:solidFill>
                  <a:srgbClr val="000000"/>
                </a:solidFill>
              </a:rPr>
              <a:t>or disclosure of a terminal illness</a:t>
            </a:r>
          </a:p>
          <a:p>
            <a:endParaRPr lang="en-GB" sz="1900" dirty="0">
              <a:solidFill>
                <a:srgbClr val="000000"/>
              </a:solidFill>
            </a:endParaRPr>
          </a:p>
          <a:p>
            <a:r>
              <a:rPr lang="en-GB" sz="1900" dirty="0">
                <a:solidFill>
                  <a:srgbClr val="000000"/>
                </a:solidFill>
              </a:rPr>
              <a:t>4. Staff have access to </a:t>
            </a:r>
            <a:r>
              <a:rPr lang="en-GB" sz="1900" b="1" dirty="0">
                <a:solidFill>
                  <a:srgbClr val="3CAA37"/>
                </a:solidFill>
              </a:rPr>
              <a:t>anticipatory grief and bereavement</a:t>
            </a:r>
            <a:br>
              <a:rPr lang="en-GB" sz="1900" b="1" dirty="0">
                <a:solidFill>
                  <a:srgbClr val="3CAA37"/>
                </a:solidFill>
              </a:rPr>
            </a:br>
            <a:r>
              <a:rPr lang="en-GB" sz="1900" b="1" dirty="0">
                <a:solidFill>
                  <a:srgbClr val="3CAA37"/>
                </a:solidFill>
              </a:rPr>
              <a:t>training </a:t>
            </a:r>
            <a:r>
              <a:rPr lang="en-GB" sz="1900" dirty="0">
                <a:solidFill>
                  <a:srgbClr val="000000"/>
                </a:solidFill>
              </a:rPr>
              <a:t>and can demonstrate an understanding of the school’s policy on how to inform and support pupils and/or colleagues about a death or disclosure of a terminal illness</a:t>
            </a:r>
          </a:p>
        </p:txBody>
      </p:sp>
      <p:pic>
        <p:nvPicPr>
          <p:cNvPr id="3" name="Picture 2" descr="A group of people holding a certificate&#10;&#10;Description automatically generated with medium confidence">
            <a:extLst>
              <a:ext uri="{FF2B5EF4-FFF2-40B4-BE49-F238E27FC236}">
                <a16:creationId xmlns:a16="http://schemas.microsoft.com/office/drawing/2014/main" id="{0DF43779-8FA2-9C9F-97D4-496997A004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49" r="1584" b="-1"/>
          <a:stretch/>
        </p:blipFill>
        <p:spPr bwMode="auto">
          <a:xfrm rot="460189">
            <a:off x="5753990" y="1561125"/>
            <a:ext cx="3094739" cy="2321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767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C9B15A-5355-4776-8C8F-F544467A19C0}"/>
              </a:ext>
            </a:extLst>
          </p:cNvPr>
          <p:cNvSpPr txBox="1"/>
          <p:nvPr/>
        </p:nvSpPr>
        <p:spPr>
          <a:xfrm>
            <a:off x="355821" y="411381"/>
            <a:ext cx="8432358" cy="523220"/>
          </a:xfrm>
          <a:prstGeom prst="rect">
            <a:avLst/>
          </a:prstGeom>
          <a:noFill/>
        </p:spPr>
        <p:txBody>
          <a:bodyPr wrap="square">
            <a:spAutoFit/>
          </a:bodyPr>
          <a:lstStyle/>
          <a:p>
            <a:pPr algn="ctr"/>
            <a:r>
              <a:rPr lang="en-GB" sz="2800" b="1" dirty="0">
                <a:solidFill>
                  <a:srgbClr val="3CAA37"/>
                </a:solidFill>
              </a:rPr>
              <a:t>7 steps to become a recognised Compassionate School</a:t>
            </a:r>
          </a:p>
        </p:txBody>
      </p:sp>
      <p:sp>
        <p:nvSpPr>
          <p:cNvPr id="2" name="TextBox 1">
            <a:extLst>
              <a:ext uri="{FF2B5EF4-FFF2-40B4-BE49-F238E27FC236}">
                <a16:creationId xmlns:a16="http://schemas.microsoft.com/office/drawing/2014/main" id="{972D61E4-47A2-392C-6B0D-98DE14F85CC7}"/>
              </a:ext>
            </a:extLst>
          </p:cNvPr>
          <p:cNvSpPr txBox="1"/>
          <p:nvPr/>
        </p:nvSpPr>
        <p:spPr>
          <a:xfrm>
            <a:off x="502672" y="1238893"/>
            <a:ext cx="7481601" cy="2139047"/>
          </a:xfrm>
          <a:prstGeom prst="rect">
            <a:avLst/>
          </a:prstGeom>
          <a:noFill/>
        </p:spPr>
        <p:txBody>
          <a:bodyPr wrap="square">
            <a:spAutoFit/>
          </a:bodyPr>
          <a:lstStyle/>
          <a:p>
            <a:r>
              <a:rPr lang="en-GB" sz="1900" dirty="0">
                <a:solidFill>
                  <a:srgbClr val="000000"/>
                </a:solidFill>
              </a:rPr>
              <a:t>5. Schools should be able to </a:t>
            </a:r>
            <a:r>
              <a:rPr lang="en-GB" sz="1900" b="1" dirty="0">
                <a:solidFill>
                  <a:srgbClr val="3CAA37"/>
                </a:solidFill>
              </a:rPr>
              <a:t>demonstrate emotional and practical ways </a:t>
            </a:r>
            <a:r>
              <a:rPr lang="en-GB" sz="1900" dirty="0">
                <a:solidFill>
                  <a:srgbClr val="000000"/>
                </a:solidFill>
              </a:rPr>
              <a:t>to support students with anticipatory grief and those bereaved</a:t>
            </a:r>
          </a:p>
          <a:p>
            <a:endParaRPr lang="en-GB" sz="1900" dirty="0">
              <a:solidFill>
                <a:srgbClr val="000000"/>
              </a:solidFill>
            </a:endParaRPr>
          </a:p>
          <a:p>
            <a:r>
              <a:rPr lang="en-GB" sz="1900" dirty="0">
                <a:solidFill>
                  <a:srgbClr val="000000"/>
                </a:solidFill>
              </a:rPr>
              <a:t>6. </a:t>
            </a:r>
            <a:r>
              <a:rPr lang="en-GB" sz="1900" b="1" dirty="0">
                <a:solidFill>
                  <a:srgbClr val="3CAA37"/>
                </a:solidFill>
              </a:rPr>
              <a:t>Monitoring</a:t>
            </a:r>
            <a:r>
              <a:rPr lang="en-GB" sz="1900" dirty="0">
                <a:solidFill>
                  <a:srgbClr val="000000"/>
                </a:solidFill>
              </a:rPr>
              <a:t> and </a:t>
            </a:r>
            <a:r>
              <a:rPr lang="en-GB" sz="1900" b="1" dirty="0">
                <a:solidFill>
                  <a:srgbClr val="3CAA37"/>
                </a:solidFill>
              </a:rPr>
              <a:t>evaluation</a:t>
            </a:r>
          </a:p>
          <a:p>
            <a:endParaRPr lang="en-GB" sz="1900" dirty="0">
              <a:solidFill>
                <a:srgbClr val="000000"/>
              </a:solidFill>
            </a:endParaRPr>
          </a:p>
          <a:p>
            <a:r>
              <a:rPr lang="en-GB" sz="1900" dirty="0">
                <a:solidFill>
                  <a:srgbClr val="000000"/>
                </a:solidFill>
              </a:rPr>
              <a:t>7. Schools will </a:t>
            </a:r>
            <a:r>
              <a:rPr lang="en-GB" sz="1900" b="1" dirty="0">
                <a:solidFill>
                  <a:srgbClr val="3CAA37"/>
                </a:solidFill>
              </a:rPr>
              <a:t>publicise their Compassionate School support and </a:t>
            </a:r>
          </a:p>
          <a:p>
            <a:r>
              <a:rPr lang="en-GB" sz="1900" b="1" dirty="0">
                <a:solidFill>
                  <a:srgbClr val="3CAA37"/>
                </a:solidFill>
              </a:rPr>
              <a:t>information</a:t>
            </a:r>
          </a:p>
        </p:txBody>
      </p:sp>
    </p:spTree>
    <p:extLst>
      <p:ext uri="{BB962C8B-B14F-4D97-AF65-F5344CB8AC3E}">
        <p14:creationId xmlns:p14="http://schemas.microsoft.com/office/powerpoint/2010/main" val="617766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0F51AF-7EE5-B88A-91E9-A74E491DA855}"/>
              </a:ext>
            </a:extLst>
          </p:cNvPr>
          <p:cNvSpPr txBox="1"/>
          <p:nvPr/>
        </p:nvSpPr>
        <p:spPr>
          <a:xfrm>
            <a:off x="1044483" y="598715"/>
            <a:ext cx="7191375" cy="523220"/>
          </a:xfrm>
          <a:prstGeom prst="rect">
            <a:avLst/>
          </a:prstGeom>
          <a:noFill/>
        </p:spPr>
        <p:txBody>
          <a:bodyPr wrap="square" rtlCol="0">
            <a:spAutoFit/>
          </a:bodyPr>
          <a:lstStyle/>
          <a:p>
            <a:pPr algn="ctr"/>
            <a:r>
              <a:rPr lang="en-GB" sz="2800" b="1" dirty="0">
                <a:solidFill>
                  <a:srgbClr val="3CAA37"/>
                </a:solidFill>
              </a:rPr>
              <a:t>St Luke’s Hospice Plymouth</a:t>
            </a:r>
          </a:p>
        </p:txBody>
      </p:sp>
      <p:sp>
        <p:nvSpPr>
          <p:cNvPr id="7" name="TextBox 6">
            <a:extLst>
              <a:ext uri="{FF2B5EF4-FFF2-40B4-BE49-F238E27FC236}">
                <a16:creationId xmlns:a16="http://schemas.microsoft.com/office/drawing/2014/main" id="{BA683240-A46F-BAEC-2015-DAF09B7D13E7}"/>
              </a:ext>
            </a:extLst>
          </p:cNvPr>
          <p:cNvSpPr txBox="1"/>
          <p:nvPr/>
        </p:nvSpPr>
        <p:spPr>
          <a:xfrm>
            <a:off x="496749" y="1586716"/>
            <a:ext cx="6245950" cy="4185761"/>
          </a:xfrm>
          <a:prstGeom prst="rect">
            <a:avLst/>
          </a:prstGeom>
          <a:noFill/>
        </p:spPr>
        <p:txBody>
          <a:bodyPr wrap="square">
            <a:spAutoFit/>
          </a:bodyPr>
          <a:lstStyle/>
          <a:p>
            <a:pPr marL="285750" indent="-285750">
              <a:buFont typeface="Arial" panose="020B0604020202020204" pitchFamily="34" charset="0"/>
              <a:buChar char="•"/>
            </a:pPr>
            <a:r>
              <a:rPr lang="en-GB" sz="1900" dirty="0"/>
              <a:t>We provide specialist end of life care and support to people from across </a:t>
            </a:r>
            <a:r>
              <a:rPr lang="en-GB" sz="1900" b="1" dirty="0">
                <a:solidFill>
                  <a:srgbClr val="3CAA37"/>
                </a:solidFill>
              </a:rPr>
              <a:t>Plymouth, South West Devon and East Cornwall, </a:t>
            </a:r>
            <a:r>
              <a:rPr lang="en-GB" sz="1900" dirty="0"/>
              <a:t>whether in the home, hospital or at our specialist unit at </a:t>
            </a:r>
            <a:r>
              <a:rPr lang="en-GB" sz="1900" dirty="0" err="1"/>
              <a:t>Turnchapel</a:t>
            </a:r>
            <a:endParaRPr lang="en-GB" sz="1900" dirty="0"/>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r>
              <a:rPr lang="en-GB" sz="1900" dirty="0"/>
              <a:t>We care for people over the age of 18 with serious illnesses such as </a:t>
            </a:r>
            <a:r>
              <a:rPr lang="en-GB" sz="1900" b="1" dirty="0">
                <a:solidFill>
                  <a:srgbClr val="3CAA37"/>
                </a:solidFill>
              </a:rPr>
              <a:t>cancer, motor neurone disease, heart failure, multiple sclerosis and chronic lung disease</a:t>
            </a:r>
          </a:p>
          <a:p>
            <a:endParaRPr lang="en-GB" sz="1900" dirty="0"/>
          </a:p>
          <a:p>
            <a:pPr marL="285750" indent="-285750">
              <a:buFont typeface="Arial" panose="020B0604020202020204" pitchFamily="34" charset="0"/>
              <a:buChar char="•"/>
            </a:pPr>
            <a:r>
              <a:rPr lang="en-GB" sz="1900" dirty="0"/>
              <a:t>We respect patients’ individual rights and </a:t>
            </a:r>
            <a:r>
              <a:rPr lang="en-GB" sz="1900" b="1" dirty="0">
                <a:solidFill>
                  <a:srgbClr val="3CAA37"/>
                </a:solidFill>
              </a:rPr>
              <a:t>religious and cultural beliefs</a:t>
            </a:r>
          </a:p>
          <a:p>
            <a:endParaRPr lang="en-GB" sz="1900" dirty="0"/>
          </a:p>
          <a:p>
            <a:pPr marL="285750" indent="-285750">
              <a:buFont typeface="Arial" panose="020B0604020202020204" pitchFamily="34" charset="0"/>
              <a:buChar char="•"/>
            </a:pPr>
            <a:r>
              <a:rPr lang="en-GB" sz="1900" dirty="0"/>
              <a:t>We have a dedicated</a:t>
            </a:r>
            <a:r>
              <a:rPr lang="en-GB" sz="1900" b="1" dirty="0">
                <a:solidFill>
                  <a:srgbClr val="3CAA37"/>
                </a:solidFill>
              </a:rPr>
              <a:t> Patches Family &amp; Children’s Support Worker</a:t>
            </a:r>
            <a:r>
              <a:rPr lang="en-GB" sz="1900" dirty="0"/>
              <a:t> that provides tailored support to children </a:t>
            </a:r>
          </a:p>
        </p:txBody>
      </p:sp>
      <p:pic>
        <p:nvPicPr>
          <p:cNvPr id="2" name="Picture 1" descr="Wall-bottom.jpg">
            <a:extLst>
              <a:ext uri="{FF2B5EF4-FFF2-40B4-BE49-F238E27FC236}">
                <a16:creationId xmlns:a16="http://schemas.microsoft.com/office/drawing/2014/main" id="{BA8828B7-87D9-B0AA-8B3E-62CF14EFE635}"/>
              </a:ext>
            </a:extLst>
          </p:cNvPr>
          <p:cNvPicPr>
            <a:picLocks noChangeAspect="1"/>
          </p:cNvPicPr>
          <p:nvPr/>
        </p:nvPicPr>
        <p:blipFill rotWithShape="1">
          <a:blip r:embed="rId3" cstate="print"/>
          <a:srcRect l="60237"/>
          <a:stretch/>
        </p:blipFill>
        <p:spPr>
          <a:xfrm>
            <a:off x="6898200" y="598715"/>
            <a:ext cx="2220016" cy="1759611"/>
          </a:xfrm>
          <a:prstGeom prst="rect">
            <a:avLst/>
          </a:prstGeom>
        </p:spPr>
      </p:pic>
      <p:pic>
        <p:nvPicPr>
          <p:cNvPr id="3" name="Picture 2" descr="Wall-bottom.jpg">
            <a:extLst>
              <a:ext uri="{FF2B5EF4-FFF2-40B4-BE49-F238E27FC236}">
                <a16:creationId xmlns:a16="http://schemas.microsoft.com/office/drawing/2014/main" id="{D0EC80BF-D9BC-187B-9301-F38CAC1094B1}"/>
              </a:ext>
            </a:extLst>
          </p:cNvPr>
          <p:cNvPicPr>
            <a:picLocks noChangeAspect="1"/>
          </p:cNvPicPr>
          <p:nvPr/>
        </p:nvPicPr>
        <p:blipFill rotWithShape="1">
          <a:blip r:embed="rId3" cstate="print"/>
          <a:srcRect l="29764" r="39523"/>
          <a:stretch/>
        </p:blipFill>
        <p:spPr>
          <a:xfrm>
            <a:off x="6742699" y="2395891"/>
            <a:ext cx="2375517" cy="1761956"/>
          </a:xfrm>
          <a:prstGeom prst="rect">
            <a:avLst/>
          </a:prstGeom>
        </p:spPr>
      </p:pic>
      <p:pic>
        <p:nvPicPr>
          <p:cNvPr id="4" name="Picture 3" descr="Wall-bottom.jpg">
            <a:extLst>
              <a:ext uri="{FF2B5EF4-FFF2-40B4-BE49-F238E27FC236}">
                <a16:creationId xmlns:a16="http://schemas.microsoft.com/office/drawing/2014/main" id="{495D9CA3-27AD-2B72-554B-ECAD7484F492}"/>
              </a:ext>
            </a:extLst>
          </p:cNvPr>
          <p:cNvPicPr>
            <a:picLocks noChangeAspect="1"/>
          </p:cNvPicPr>
          <p:nvPr/>
        </p:nvPicPr>
        <p:blipFill rotWithShape="1">
          <a:blip r:embed="rId3" cstate="print"/>
          <a:srcRect r="70943"/>
          <a:stretch/>
        </p:blipFill>
        <p:spPr>
          <a:xfrm>
            <a:off x="6742700" y="4185744"/>
            <a:ext cx="2375517" cy="1731714"/>
          </a:xfrm>
          <a:prstGeom prst="rect">
            <a:avLst/>
          </a:prstGeom>
        </p:spPr>
      </p:pic>
    </p:spTree>
    <p:extLst>
      <p:ext uri="{BB962C8B-B14F-4D97-AF65-F5344CB8AC3E}">
        <p14:creationId xmlns:p14="http://schemas.microsoft.com/office/powerpoint/2010/main" val="4014032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Anticipatory Grief and supporting Bereaved Children in school setting">
            <a:hlinkClick r:id="" action="ppaction://media"/>
            <a:extLst>
              <a:ext uri="{FF2B5EF4-FFF2-40B4-BE49-F238E27FC236}">
                <a16:creationId xmlns:a16="http://schemas.microsoft.com/office/drawing/2014/main" id="{63A13008-01C2-A8BE-C8B6-1B1515C56F6C}"/>
              </a:ext>
            </a:extLst>
          </p:cNvPr>
          <p:cNvPicPr>
            <a:picLocks noRot="1" noChangeAspect="1"/>
          </p:cNvPicPr>
          <p:nvPr>
            <a:videoFile r:link="rId1"/>
          </p:nvPr>
        </p:nvPicPr>
        <p:blipFill>
          <a:blip r:embed="rId4"/>
          <a:stretch>
            <a:fillRect/>
          </a:stretch>
        </p:blipFill>
        <p:spPr>
          <a:xfrm>
            <a:off x="377126" y="276924"/>
            <a:ext cx="8443024" cy="5219001"/>
          </a:xfrm>
          <a:prstGeom prst="rect">
            <a:avLst/>
          </a:prstGeom>
        </p:spPr>
      </p:pic>
    </p:spTree>
    <p:extLst>
      <p:ext uri="{BB962C8B-B14F-4D97-AF65-F5344CB8AC3E}">
        <p14:creationId xmlns:p14="http://schemas.microsoft.com/office/powerpoint/2010/main" val="337116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E56C33-19F5-3518-1DE8-98919AEB8A34}"/>
              </a:ext>
            </a:extLst>
          </p:cNvPr>
          <p:cNvSpPr txBox="1"/>
          <p:nvPr/>
        </p:nvSpPr>
        <p:spPr>
          <a:xfrm>
            <a:off x="2014869" y="435936"/>
            <a:ext cx="5114261" cy="523220"/>
          </a:xfrm>
          <a:prstGeom prst="rect">
            <a:avLst/>
          </a:prstGeom>
          <a:noFill/>
        </p:spPr>
        <p:txBody>
          <a:bodyPr wrap="square" rtlCol="0">
            <a:spAutoFit/>
          </a:bodyPr>
          <a:lstStyle/>
          <a:p>
            <a:pPr algn="ctr"/>
            <a:r>
              <a:rPr lang="en-GB" sz="2800" b="1" dirty="0">
                <a:solidFill>
                  <a:srgbClr val="3CAA37"/>
                </a:solidFill>
              </a:rPr>
              <a:t>Looking after yourself (staff)</a:t>
            </a:r>
          </a:p>
        </p:txBody>
      </p:sp>
      <p:sp>
        <p:nvSpPr>
          <p:cNvPr id="4" name="TextBox 3">
            <a:extLst>
              <a:ext uri="{FF2B5EF4-FFF2-40B4-BE49-F238E27FC236}">
                <a16:creationId xmlns:a16="http://schemas.microsoft.com/office/drawing/2014/main" id="{FC7FD5E1-200C-66D0-AA65-7610FDE351D0}"/>
              </a:ext>
            </a:extLst>
          </p:cNvPr>
          <p:cNvSpPr txBox="1"/>
          <p:nvPr/>
        </p:nvSpPr>
        <p:spPr>
          <a:xfrm>
            <a:off x="446566" y="1129015"/>
            <a:ext cx="8410353" cy="1323439"/>
          </a:xfrm>
          <a:prstGeom prst="rect">
            <a:avLst/>
          </a:prstGeom>
          <a:noFill/>
        </p:spPr>
        <p:txBody>
          <a:bodyPr wrap="square">
            <a:spAutoFit/>
          </a:bodyPr>
          <a:lstStyle/>
          <a:p>
            <a:r>
              <a:rPr lang="en-GB" sz="2000" dirty="0"/>
              <a:t>Being alongside anyone experiencing a loss </a:t>
            </a:r>
            <a:r>
              <a:rPr lang="en-GB" sz="2000" b="1" dirty="0">
                <a:solidFill>
                  <a:srgbClr val="3CAA37"/>
                </a:solidFill>
              </a:rPr>
              <a:t>can be emotionally draining </a:t>
            </a:r>
            <a:r>
              <a:rPr lang="en-GB" sz="2000" dirty="0"/>
              <a:t>but supporting a bereaved pupil particularly so. The need for </a:t>
            </a:r>
            <a:r>
              <a:rPr lang="en-GB" sz="2000" b="1" dirty="0">
                <a:solidFill>
                  <a:srgbClr val="3CAA37"/>
                </a:solidFill>
              </a:rPr>
              <a:t>support for yourself </a:t>
            </a:r>
            <a:r>
              <a:rPr lang="en-GB" sz="2000" dirty="0"/>
              <a:t>is not a sign of an inability to cope or of professional incompetence, but a recognition that everyone needs help to carry out this demanding role. </a:t>
            </a:r>
          </a:p>
        </p:txBody>
      </p:sp>
      <p:sp>
        <p:nvSpPr>
          <p:cNvPr id="5" name="TextBox 4">
            <a:extLst>
              <a:ext uri="{FF2B5EF4-FFF2-40B4-BE49-F238E27FC236}">
                <a16:creationId xmlns:a16="http://schemas.microsoft.com/office/drawing/2014/main" id="{90076E3C-8548-6E48-B5E4-178D9B347B3B}"/>
              </a:ext>
            </a:extLst>
          </p:cNvPr>
          <p:cNvSpPr txBox="1"/>
          <p:nvPr/>
        </p:nvSpPr>
        <p:spPr>
          <a:xfrm>
            <a:off x="446566" y="2938450"/>
            <a:ext cx="6278084" cy="2246769"/>
          </a:xfrm>
          <a:prstGeom prst="rect">
            <a:avLst/>
          </a:prstGeom>
          <a:noFill/>
        </p:spPr>
        <p:txBody>
          <a:bodyPr wrap="square" rtlCol="0">
            <a:spAutoFit/>
          </a:bodyPr>
          <a:lstStyle/>
          <a:p>
            <a:pPr marL="285750" indent="-285750">
              <a:buFont typeface="Arial" panose="020B0604020202020204" pitchFamily="34" charset="0"/>
              <a:buChar char="•"/>
            </a:pPr>
            <a:r>
              <a:rPr lang="en-GB" sz="2000" dirty="0"/>
              <a:t>Share feelings</a:t>
            </a:r>
          </a:p>
          <a:p>
            <a:pPr marL="285750" indent="-285750">
              <a:buFont typeface="Arial" panose="020B0604020202020204" pitchFamily="34" charset="0"/>
              <a:buChar char="•"/>
            </a:pPr>
            <a:r>
              <a:rPr lang="en-GB" sz="2000" dirty="0"/>
              <a:t>Anticipate that you may experience an emotional reaction</a:t>
            </a:r>
          </a:p>
          <a:p>
            <a:pPr marL="285750" indent="-285750">
              <a:buFont typeface="Arial" panose="020B0604020202020204" pitchFamily="34" charset="0"/>
              <a:buChar char="•"/>
            </a:pPr>
            <a:r>
              <a:rPr lang="en-GB" sz="2000" dirty="0"/>
              <a:t>Professional boundaries </a:t>
            </a:r>
          </a:p>
          <a:p>
            <a:pPr marL="285750" indent="-285750">
              <a:buFont typeface="Arial" panose="020B0604020202020204" pitchFamily="34" charset="0"/>
              <a:buChar char="•"/>
            </a:pPr>
            <a:r>
              <a:rPr lang="en-GB" sz="2000" dirty="0"/>
              <a:t>Have information on resources and organisations</a:t>
            </a:r>
          </a:p>
          <a:p>
            <a:pPr marL="285750" indent="-285750">
              <a:buFont typeface="Arial" panose="020B0604020202020204" pitchFamily="34" charset="0"/>
              <a:buChar char="•"/>
            </a:pPr>
            <a:r>
              <a:rPr lang="en-GB" sz="2000" dirty="0"/>
              <a:t>Help others</a:t>
            </a:r>
          </a:p>
          <a:p>
            <a:pPr marL="285750" indent="-285750">
              <a:buFont typeface="Arial" panose="020B0604020202020204" pitchFamily="34" charset="0"/>
              <a:buChar char="•"/>
            </a:pPr>
            <a:r>
              <a:rPr lang="en-GB" sz="2000" dirty="0"/>
              <a:t>Try to recognise when you are running on empty</a:t>
            </a:r>
          </a:p>
        </p:txBody>
      </p:sp>
      <p:pic>
        <p:nvPicPr>
          <p:cNvPr id="7" name="Picture 6">
            <a:extLst>
              <a:ext uri="{FF2B5EF4-FFF2-40B4-BE49-F238E27FC236}">
                <a16:creationId xmlns:a16="http://schemas.microsoft.com/office/drawing/2014/main" id="{E7C48109-453A-F9CD-16FE-BA2924B58295}"/>
              </a:ext>
            </a:extLst>
          </p:cNvPr>
          <p:cNvPicPr>
            <a:picLocks noChangeAspect="1"/>
          </p:cNvPicPr>
          <p:nvPr/>
        </p:nvPicPr>
        <p:blipFill>
          <a:blip r:embed="rId3"/>
          <a:stretch>
            <a:fillRect/>
          </a:stretch>
        </p:blipFill>
        <p:spPr>
          <a:xfrm rot="804393">
            <a:off x="6586815" y="2723612"/>
            <a:ext cx="2035359" cy="2812248"/>
          </a:xfrm>
          <a:prstGeom prst="rect">
            <a:avLst/>
          </a:prstGeom>
        </p:spPr>
      </p:pic>
    </p:spTree>
    <p:extLst>
      <p:ext uri="{BB962C8B-B14F-4D97-AF65-F5344CB8AC3E}">
        <p14:creationId xmlns:p14="http://schemas.microsoft.com/office/powerpoint/2010/main" val="1816418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019FC6E-0021-648D-D14D-894BFDF99D42}"/>
              </a:ext>
            </a:extLst>
          </p:cNvPr>
          <p:cNvPicPr>
            <a:picLocks noChangeAspect="1"/>
          </p:cNvPicPr>
          <p:nvPr/>
        </p:nvPicPr>
        <p:blipFill>
          <a:blip r:embed="rId3"/>
          <a:stretch>
            <a:fillRect/>
          </a:stretch>
        </p:blipFill>
        <p:spPr>
          <a:xfrm>
            <a:off x="0" y="-1"/>
            <a:ext cx="9144000" cy="6858001"/>
          </a:xfrm>
          <a:prstGeom prst="rect">
            <a:avLst/>
          </a:prstGeom>
        </p:spPr>
      </p:pic>
      <p:sp>
        <p:nvSpPr>
          <p:cNvPr id="14" name="Title 1">
            <a:extLst>
              <a:ext uri="{FF2B5EF4-FFF2-40B4-BE49-F238E27FC236}">
                <a16:creationId xmlns:a16="http://schemas.microsoft.com/office/drawing/2014/main" id="{CF24E97B-56C9-22B6-2CFB-25C6987AF87F}"/>
              </a:ext>
            </a:extLst>
          </p:cNvPr>
          <p:cNvSpPr>
            <a:spLocks noGrp="1"/>
          </p:cNvSpPr>
          <p:nvPr>
            <p:ph type="title"/>
          </p:nvPr>
        </p:nvSpPr>
        <p:spPr>
          <a:xfrm>
            <a:off x="1242423" y="3028087"/>
            <a:ext cx="6525450" cy="801823"/>
          </a:xfrm>
        </p:spPr>
        <p:txBody>
          <a:bodyPr>
            <a:normAutofit fontScale="90000"/>
          </a:bodyPr>
          <a:lstStyle/>
          <a:p>
            <a:pPr algn="ctr"/>
            <a:r>
              <a:rPr lang="en-GB" sz="5400" b="1" dirty="0">
                <a:solidFill>
                  <a:schemeClr val="bg1"/>
                </a:solidFill>
              </a:rPr>
              <a:t>Well Done!</a:t>
            </a:r>
            <a:br>
              <a:rPr lang="en-GB" sz="5400" b="1" dirty="0">
                <a:solidFill>
                  <a:schemeClr val="bg1"/>
                </a:solidFill>
              </a:rPr>
            </a:br>
            <a:r>
              <a:rPr lang="en-GB" sz="5400" b="1" dirty="0">
                <a:solidFill>
                  <a:schemeClr val="bg1"/>
                </a:solidFill>
              </a:rPr>
              <a:t>You are now a Compassionate Friend!</a:t>
            </a:r>
          </a:p>
        </p:txBody>
      </p:sp>
      <p:sp>
        <p:nvSpPr>
          <p:cNvPr id="2" name="TextBox 1">
            <a:extLst>
              <a:ext uri="{FF2B5EF4-FFF2-40B4-BE49-F238E27FC236}">
                <a16:creationId xmlns:a16="http://schemas.microsoft.com/office/drawing/2014/main" id="{237F7FE7-F50B-96FF-5A6E-B3D1ABADF70E}"/>
              </a:ext>
            </a:extLst>
          </p:cNvPr>
          <p:cNvSpPr txBox="1"/>
          <p:nvPr/>
        </p:nvSpPr>
        <p:spPr>
          <a:xfrm>
            <a:off x="2119968" y="4946283"/>
            <a:ext cx="4770360" cy="12852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marL="0" indent="0" algn="ctr">
              <a:buNone/>
            </a:pPr>
            <a:r>
              <a:rPr lang="en-GB" sz="1600" dirty="0">
                <a:solidFill>
                  <a:schemeClr val="bg1"/>
                </a:solidFill>
                <a:latin typeface="Arial" panose="020B0604020202020204" pitchFamily="34" charset="0"/>
                <a:cs typeface="Arial" panose="020B0604020202020204" pitchFamily="34" charset="0"/>
              </a:rPr>
              <a:t>Community Development Team</a:t>
            </a:r>
          </a:p>
          <a:p>
            <a:pPr marL="0" indent="0" algn="ctr">
              <a:buNone/>
            </a:pPr>
            <a:endParaRPr lang="en-GB" sz="1600" dirty="0">
              <a:solidFill>
                <a:schemeClr val="bg1"/>
              </a:solidFill>
              <a:latin typeface="Arial" panose="020B0604020202020204" pitchFamily="34" charset="0"/>
              <a:cs typeface="Arial" panose="020B0604020202020204" pitchFamily="34" charset="0"/>
            </a:endParaRPr>
          </a:p>
          <a:p>
            <a:pPr marL="0" indent="0" algn="ctr">
              <a:buNone/>
            </a:pPr>
            <a:r>
              <a:rPr lang="en-GB" sz="1600" dirty="0">
                <a:solidFill>
                  <a:schemeClr val="bg1"/>
                </a:solidFill>
                <a:latin typeface="Arial" panose="020B0604020202020204" pitchFamily="34" charset="0"/>
                <a:cs typeface="Arial" panose="020B0604020202020204" pitchFamily="34" charset="0"/>
              </a:rPr>
              <a:t>St Luke’s Hospice Plymouth </a:t>
            </a:r>
          </a:p>
          <a:p>
            <a:pPr marL="0" indent="0" algn="ctr">
              <a:buNone/>
            </a:pPr>
            <a:endParaRPr lang="en-GB" sz="1600" dirty="0">
              <a:solidFill>
                <a:schemeClr val="bg1"/>
              </a:solidFill>
              <a:latin typeface="Arial" panose="020B0604020202020204" pitchFamily="34" charset="0"/>
              <a:cs typeface="Arial" panose="020B0604020202020204" pitchFamily="34" charset="0"/>
            </a:endParaRPr>
          </a:p>
          <a:p>
            <a:pPr marL="0" indent="0" algn="ctr">
              <a:buNone/>
            </a:pPr>
            <a:r>
              <a:rPr lang="en-GB" sz="1600" u="sng" dirty="0">
                <a:solidFill>
                  <a:schemeClr val="bg1"/>
                </a:solidFill>
                <a:latin typeface="Arial" panose="020B0604020202020204" pitchFamily="34" charset="0"/>
                <a:cs typeface="Arial" panose="020B0604020202020204" pitchFamily="34" charset="0"/>
              </a:rPr>
              <a:t>community.development@stlukes-hospice.org.uk</a:t>
            </a:r>
          </a:p>
        </p:txBody>
      </p:sp>
      <p:pic>
        <p:nvPicPr>
          <p:cNvPr id="3" name="Screen Shot 2018-11-12 at 19.54.14.png">
            <a:extLst>
              <a:ext uri="{FF2B5EF4-FFF2-40B4-BE49-F238E27FC236}">
                <a16:creationId xmlns:a16="http://schemas.microsoft.com/office/drawing/2014/main" id="{5CCD7521-36FC-3A41-ADA5-22BCE4176665}"/>
              </a:ext>
            </a:extLst>
          </p:cNvPr>
          <p:cNvPicPr>
            <a:picLocks noChangeAspect="1"/>
          </p:cNvPicPr>
          <p:nvPr/>
        </p:nvPicPr>
        <p:blipFill>
          <a:blip r:embed="rId4" cstate="print"/>
          <a:srcRect l="11666" t="3129" r="15476" b="3163"/>
          <a:stretch>
            <a:fillRect/>
          </a:stretch>
        </p:blipFill>
        <p:spPr>
          <a:xfrm>
            <a:off x="7212318" y="195032"/>
            <a:ext cx="1809036" cy="1823472"/>
          </a:xfrm>
          <a:custGeom>
            <a:avLst/>
            <a:gdLst/>
            <a:ahLst/>
            <a:cxnLst>
              <a:cxn ang="0">
                <a:pos x="wd2" y="hd2"/>
              </a:cxn>
              <a:cxn ang="5400000">
                <a:pos x="wd2" y="hd2"/>
              </a:cxn>
              <a:cxn ang="10800000">
                <a:pos x="wd2" y="hd2"/>
              </a:cxn>
              <a:cxn ang="16200000">
                <a:pos x="wd2" y="hd2"/>
              </a:cxn>
            </a:cxnLst>
            <a:rect l="0" t="0" r="r" b="b"/>
            <a:pathLst>
              <a:path w="21599" h="21173" extrusionOk="0">
                <a:moveTo>
                  <a:pt x="14854" y="0"/>
                </a:moveTo>
                <a:cubicBezTo>
                  <a:pt x="14285" y="-11"/>
                  <a:pt x="13575" y="495"/>
                  <a:pt x="12590" y="1584"/>
                </a:cubicBezTo>
                <a:cubicBezTo>
                  <a:pt x="11037" y="3300"/>
                  <a:pt x="9971" y="4329"/>
                  <a:pt x="9541" y="4527"/>
                </a:cubicBezTo>
                <a:cubicBezTo>
                  <a:pt x="8716" y="4908"/>
                  <a:pt x="8282" y="4768"/>
                  <a:pt x="4717" y="2960"/>
                </a:cubicBezTo>
                <a:cubicBezTo>
                  <a:pt x="3518" y="2352"/>
                  <a:pt x="3223" y="2249"/>
                  <a:pt x="2638" y="2243"/>
                </a:cubicBezTo>
                <a:cubicBezTo>
                  <a:pt x="2102" y="2238"/>
                  <a:pt x="1919" y="2287"/>
                  <a:pt x="1780" y="2470"/>
                </a:cubicBezTo>
                <a:cubicBezTo>
                  <a:pt x="1376" y="3008"/>
                  <a:pt x="1673" y="3891"/>
                  <a:pt x="2925" y="5876"/>
                </a:cubicBezTo>
                <a:cubicBezTo>
                  <a:pt x="3920" y="7454"/>
                  <a:pt x="4405" y="8390"/>
                  <a:pt x="4512" y="8942"/>
                </a:cubicBezTo>
                <a:cubicBezTo>
                  <a:pt x="4653" y="9675"/>
                  <a:pt x="4246" y="10270"/>
                  <a:pt x="2391" y="12047"/>
                </a:cubicBezTo>
                <a:cubicBezTo>
                  <a:pt x="562" y="13800"/>
                  <a:pt x="0" y="14518"/>
                  <a:pt x="0" y="15103"/>
                </a:cubicBezTo>
                <a:cubicBezTo>
                  <a:pt x="0" y="16068"/>
                  <a:pt x="1045" y="16163"/>
                  <a:pt x="4048" y="15472"/>
                </a:cubicBezTo>
                <a:cubicBezTo>
                  <a:pt x="6075" y="15005"/>
                  <a:pt x="7204" y="14928"/>
                  <a:pt x="7774" y="15215"/>
                </a:cubicBezTo>
                <a:cubicBezTo>
                  <a:pt x="8337" y="15498"/>
                  <a:pt x="8849" y="16234"/>
                  <a:pt x="9757" y="18068"/>
                </a:cubicBezTo>
                <a:cubicBezTo>
                  <a:pt x="10706" y="19983"/>
                  <a:pt x="11214" y="20778"/>
                  <a:pt x="11636" y="21006"/>
                </a:cubicBezTo>
                <a:cubicBezTo>
                  <a:pt x="12717" y="21589"/>
                  <a:pt x="13250" y="20674"/>
                  <a:pt x="13470" y="17863"/>
                </a:cubicBezTo>
                <a:cubicBezTo>
                  <a:pt x="13696" y="14987"/>
                  <a:pt x="13916" y="14246"/>
                  <a:pt x="14688" y="13746"/>
                </a:cubicBezTo>
                <a:cubicBezTo>
                  <a:pt x="15252" y="13381"/>
                  <a:pt x="15632" y="13291"/>
                  <a:pt x="18142" y="12942"/>
                </a:cubicBezTo>
                <a:cubicBezTo>
                  <a:pt x="20560" y="12605"/>
                  <a:pt x="21348" y="12332"/>
                  <a:pt x="21551" y="11754"/>
                </a:cubicBezTo>
                <a:cubicBezTo>
                  <a:pt x="21584" y="11662"/>
                  <a:pt x="21600" y="11571"/>
                  <a:pt x="21599" y="11481"/>
                </a:cubicBezTo>
                <a:cubicBezTo>
                  <a:pt x="21594" y="10851"/>
                  <a:pt x="20754" y="10265"/>
                  <a:pt x="18837" y="9520"/>
                </a:cubicBezTo>
                <a:cubicBezTo>
                  <a:pt x="16120" y="8463"/>
                  <a:pt x="15298" y="7928"/>
                  <a:pt x="15060" y="7066"/>
                </a:cubicBezTo>
                <a:cubicBezTo>
                  <a:pt x="14903" y="6501"/>
                  <a:pt x="14948" y="6041"/>
                  <a:pt x="15394" y="3682"/>
                </a:cubicBezTo>
                <a:cubicBezTo>
                  <a:pt x="15769" y="1702"/>
                  <a:pt x="15763" y="453"/>
                  <a:pt x="15380" y="181"/>
                </a:cubicBezTo>
                <a:cubicBezTo>
                  <a:pt x="15217" y="65"/>
                  <a:pt x="15044" y="4"/>
                  <a:pt x="14854" y="0"/>
                </a:cubicBezTo>
                <a:close/>
              </a:path>
            </a:pathLst>
          </a:custGeom>
          <a:ln w="12700">
            <a:miter lim="400000"/>
          </a:ln>
        </p:spPr>
      </p:pic>
    </p:spTree>
    <p:extLst>
      <p:ext uri="{BB962C8B-B14F-4D97-AF65-F5344CB8AC3E}">
        <p14:creationId xmlns:p14="http://schemas.microsoft.com/office/powerpoint/2010/main" val="165310908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state of japan&#10;&#10;Description automatically generated">
            <a:extLst>
              <a:ext uri="{FF2B5EF4-FFF2-40B4-BE49-F238E27FC236}">
                <a16:creationId xmlns:a16="http://schemas.microsoft.com/office/drawing/2014/main" id="{ABD09F09-5EDA-8A46-F3F9-D55883522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375748" y="-911961"/>
            <a:ext cx="4392503" cy="8312012"/>
          </a:xfrm>
          <a:prstGeom prst="rect">
            <a:avLst/>
          </a:prstGeom>
        </p:spPr>
      </p:pic>
      <p:sp>
        <p:nvSpPr>
          <p:cNvPr id="4" name="TextBox 3">
            <a:extLst>
              <a:ext uri="{FF2B5EF4-FFF2-40B4-BE49-F238E27FC236}">
                <a16:creationId xmlns:a16="http://schemas.microsoft.com/office/drawing/2014/main" id="{7F149949-4EBE-29B3-8F90-DF7AE42B58CC}"/>
              </a:ext>
            </a:extLst>
          </p:cNvPr>
          <p:cNvSpPr txBox="1"/>
          <p:nvPr/>
        </p:nvSpPr>
        <p:spPr>
          <a:xfrm>
            <a:off x="1044483" y="598715"/>
            <a:ext cx="7191375" cy="523220"/>
          </a:xfrm>
          <a:prstGeom prst="rect">
            <a:avLst/>
          </a:prstGeom>
          <a:noFill/>
        </p:spPr>
        <p:txBody>
          <a:bodyPr wrap="square" rtlCol="0">
            <a:spAutoFit/>
          </a:bodyPr>
          <a:lstStyle/>
          <a:p>
            <a:pPr algn="ctr"/>
            <a:r>
              <a:rPr lang="en-GB" sz="2800" b="1" dirty="0">
                <a:solidFill>
                  <a:srgbClr val="3CAA37"/>
                </a:solidFill>
              </a:rPr>
              <a:t>The area we cover</a:t>
            </a:r>
          </a:p>
        </p:txBody>
      </p:sp>
    </p:spTree>
    <p:extLst>
      <p:ext uri="{BB962C8B-B14F-4D97-AF65-F5344CB8AC3E}">
        <p14:creationId xmlns:p14="http://schemas.microsoft.com/office/powerpoint/2010/main" val="2666102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0F51AF-7EE5-B88A-91E9-A74E491DA855}"/>
              </a:ext>
            </a:extLst>
          </p:cNvPr>
          <p:cNvSpPr txBox="1"/>
          <p:nvPr/>
        </p:nvSpPr>
        <p:spPr>
          <a:xfrm>
            <a:off x="684984" y="142875"/>
            <a:ext cx="7191375" cy="523220"/>
          </a:xfrm>
          <a:prstGeom prst="rect">
            <a:avLst/>
          </a:prstGeom>
          <a:noFill/>
        </p:spPr>
        <p:txBody>
          <a:bodyPr wrap="square" rtlCol="0">
            <a:spAutoFit/>
          </a:bodyPr>
          <a:lstStyle/>
          <a:p>
            <a:r>
              <a:rPr lang="en-GB" sz="2800" b="1" dirty="0">
                <a:solidFill>
                  <a:srgbClr val="3CAA37"/>
                </a:solidFill>
              </a:rPr>
              <a:t>Community Development</a:t>
            </a:r>
          </a:p>
        </p:txBody>
      </p:sp>
      <p:sp>
        <p:nvSpPr>
          <p:cNvPr id="10" name="TextBox 9">
            <a:extLst>
              <a:ext uri="{FF2B5EF4-FFF2-40B4-BE49-F238E27FC236}">
                <a16:creationId xmlns:a16="http://schemas.microsoft.com/office/drawing/2014/main" id="{3147A0BF-7BDC-3425-2C91-FF580D79DCD5}"/>
              </a:ext>
            </a:extLst>
          </p:cNvPr>
          <p:cNvSpPr txBox="1"/>
          <p:nvPr/>
        </p:nvSpPr>
        <p:spPr>
          <a:xfrm>
            <a:off x="608783" y="805606"/>
            <a:ext cx="8347710" cy="5147563"/>
          </a:xfrm>
          <a:prstGeom prst="rect">
            <a:avLst/>
          </a:prstGeom>
          <a:noFill/>
        </p:spPr>
        <p:txBody>
          <a:bodyPr wrap="square">
            <a:spAutoFit/>
          </a:bodyPr>
          <a:lstStyle/>
          <a:p>
            <a:r>
              <a:rPr lang="en-GB" sz="1900" b="1" dirty="0">
                <a:solidFill>
                  <a:srgbClr val="3CAA37"/>
                </a:solidFill>
              </a:rPr>
              <a:t>What are Compassionate Communities?</a:t>
            </a:r>
          </a:p>
          <a:p>
            <a:r>
              <a:rPr lang="en-GB" sz="1900" dirty="0"/>
              <a:t>Compassionate Communities is an international </a:t>
            </a:r>
          </a:p>
          <a:p>
            <a:r>
              <a:rPr lang="en-GB" sz="1900" dirty="0"/>
              <a:t>moment which recognises that caring for one </a:t>
            </a:r>
          </a:p>
          <a:p>
            <a:r>
              <a:rPr lang="en-GB" sz="1900" dirty="0"/>
              <a:t>another at times of crisis and loss</a:t>
            </a:r>
            <a:r>
              <a:rPr lang="en-GB" sz="1900" b="1" dirty="0"/>
              <a:t> </a:t>
            </a:r>
            <a:r>
              <a:rPr lang="en-GB" sz="1900" b="1" dirty="0">
                <a:solidFill>
                  <a:srgbClr val="3CAA37"/>
                </a:solidFill>
              </a:rPr>
              <a:t>is everyone’s </a:t>
            </a:r>
          </a:p>
          <a:p>
            <a:r>
              <a:rPr lang="en-GB" sz="1900" b="1" dirty="0">
                <a:solidFill>
                  <a:srgbClr val="3CAA37"/>
                </a:solidFill>
              </a:rPr>
              <a:t>responsibility as a public health issue </a:t>
            </a:r>
            <a:r>
              <a:rPr lang="en-GB" sz="1900" dirty="0"/>
              <a:t>(not </a:t>
            </a:r>
          </a:p>
          <a:p>
            <a:r>
              <a:rPr lang="en-GB" sz="1900" dirty="0"/>
              <a:t>tasked solely for health and social services).</a:t>
            </a:r>
          </a:p>
          <a:p>
            <a:endParaRPr lang="en-GB" sz="1050" dirty="0"/>
          </a:p>
          <a:p>
            <a:r>
              <a:rPr lang="en-GB" sz="1900" b="1" dirty="0">
                <a:solidFill>
                  <a:srgbClr val="3CAA37"/>
                </a:solidFill>
              </a:rPr>
              <a:t>Where are Compassionate Communities?</a:t>
            </a:r>
          </a:p>
          <a:p>
            <a:r>
              <a:rPr lang="en-GB" sz="1900" dirty="0"/>
              <a:t>The places in which we live, work, play, learn and </a:t>
            </a:r>
          </a:p>
          <a:p>
            <a:r>
              <a:rPr lang="en-GB" sz="1900" dirty="0"/>
              <a:t>pray are the micro communities that have capacity to offer emotional and practical support for those that have a serious illness/end of life and those bereaved at any age.</a:t>
            </a:r>
          </a:p>
          <a:p>
            <a:endParaRPr lang="en-GB" sz="1050" dirty="0"/>
          </a:p>
          <a:p>
            <a:r>
              <a:rPr lang="en-GB" sz="1900" b="1" dirty="0">
                <a:solidFill>
                  <a:srgbClr val="3CAA37"/>
                </a:solidFill>
              </a:rPr>
              <a:t>The role of schools/colleges:</a:t>
            </a:r>
          </a:p>
          <a:p>
            <a:r>
              <a:rPr lang="en-GB" sz="1900" dirty="0"/>
              <a:t>To ensure that those children, young people and the wider school community who has dying parents, siblings, grandparents, loved ones and those that are experiencing loss and bereavement, feel supported by the school/college and their peers.</a:t>
            </a:r>
          </a:p>
        </p:txBody>
      </p:sp>
      <p:pic>
        <p:nvPicPr>
          <p:cNvPr id="3" name="Picture 2" descr="A person pushing a person in a wheelchair&#10;&#10;Description automatically generated">
            <a:extLst>
              <a:ext uri="{FF2B5EF4-FFF2-40B4-BE49-F238E27FC236}">
                <a16:creationId xmlns:a16="http://schemas.microsoft.com/office/drawing/2014/main" id="{8D5CB90C-E1D5-A14F-B444-F0CFA67D0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4168" y="142876"/>
            <a:ext cx="3362325" cy="3095624"/>
          </a:xfrm>
          <a:prstGeom prst="rect">
            <a:avLst/>
          </a:prstGeom>
        </p:spPr>
      </p:pic>
    </p:spTree>
    <p:extLst>
      <p:ext uri="{BB962C8B-B14F-4D97-AF65-F5344CB8AC3E}">
        <p14:creationId xmlns:p14="http://schemas.microsoft.com/office/powerpoint/2010/main" val="381502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0F51AF-7EE5-B88A-91E9-A74E491DA855}"/>
              </a:ext>
            </a:extLst>
          </p:cNvPr>
          <p:cNvSpPr txBox="1"/>
          <p:nvPr/>
        </p:nvSpPr>
        <p:spPr>
          <a:xfrm>
            <a:off x="1009650" y="381000"/>
            <a:ext cx="7191375" cy="954107"/>
          </a:xfrm>
          <a:prstGeom prst="rect">
            <a:avLst/>
          </a:prstGeom>
          <a:noFill/>
        </p:spPr>
        <p:txBody>
          <a:bodyPr wrap="square" rtlCol="0">
            <a:spAutoFit/>
          </a:bodyPr>
          <a:lstStyle/>
          <a:p>
            <a:pPr algn="ctr"/>
            <a:r>
              <a:rPr lang="en-GB" sz="2800" b="1" dirty="0">
                <a:solidFill>
                  <a:srgbClr val="3CAA37"/>
                </a:solidFill>
              </a:rPr>
              <a:t>Plymouth, the first Compassionate City</a:t>
            </a:r>
          </a:p>
          <a:p>
            <a:pPr algn="ctr"/>
            <a:r>
              <a:rPr lang="en-GB" sz="2800" b="1" dirty="0">
                <a:solidFill>
                  <a:srgbClr val="3CAA37"/>
                </a:solidFill>
              </a:rPr>
              <a:t>in England</a:t>
            </a:r>
          </a:p>
        </p:txBody>
      </p:sp>
      <p:sp>
        <p:nvSpPr>
          <p:cNvPr id="10" name="TextBox 9">
            <a:extLst>
              <a:ext uri="{FF2B5EF4-FFF2-40B4-BE49-F238E27FC236}">
                <a16:creationId xmlns:a16="http://schemas.microsoft.com/office/drawing/2014/main" id="{3147A0BF-7BDC-3425-2C91-FF580D79DCD5}"/>
              </a:ext>
            </a:extLst>
          </p:cNvPr>
          <p:cNvSpPr txBox="1"/>
          <p:nvPr/>
        </p:nvSpPr>
        <p:spPr>
          <a:xfrm>
            <a:off x="762000" y="1436520"/>
            <a:ext cx="8001000" cy="4185761"/>
          </a:xfrm>
          <a:prstGeom prst="rect">
            <a:avLst/>
          </a:prstGeom>
          <a:noFill/>
        </p:spPr>
        <p:txBody>
          <a:bodyPr wrap="square">
            <a:spAutoFit/>
          </a:bodyPr>
          <a:lstStyle/>
          <a:p>
            <a:r>
              <a:rPr lang="en-GB" sz="1900" dirty="0"/>
              <a:t>A compassionate city is a community that recognises that care for one another at times of crisis and loss is not simply a task solely for health and social services but is everyone’s responsibility.</a:t>
            </a:r>
          </a:p>
          <a:p>
            <a:endParaRPr lang="en-GB" sz="1900" dirty="0"/>
          </a:p>
          <a:p>
            <a:r>
              <a:rPr lang="en-GB" sz="1900" dirty="0"/>
              <a:t>At a conference held in Plymouth in 2018, schools, GP surgeries, solicitors and charities and many other organisations and groups – called for our city to have an </a:t>
            </a:r>
            <a:r>
              <a:rPr lang="en-GB" sz="1900" b="1" dirty="0">
                <a:solidFill>
                  <a:srgbClr val="3CAA37"/>
                </a:solidFill>
              </a:rPr>
              <a:t>End of Life Compassionate City Network </a:t>
            </a:r>
            <a:r>
              <a:rPr lang="en-GB" sz="1900" dirty="0"/>
              <a:t>and all agreed the following vision:</a:t>
            </a:r>
          </a:p>
          <a:p>
            <a:endParaRPr lang="en-GB" sz="1900" dirty="0"/>
          </a:p>
          <a:p>
            <a:r>
              <a:rPr lang="en-GB" sz="1900" i="1" dirty="0">
                <a:solidFill>
                  <a:srgbClr val="3CAA37"/>
                </a:solidFill>
              </a:rPr>
              <a:t>Plymouth will not shy away from the taboo subject of death, but talks openly about it, in order to create a city that is truly informed and compassionate towards those facing end of life or experiencing loss and bereavement.</a:t>
            </a:r>
          </a:p>
          <a:p>
            <a:endParaRPr lang="en-GB" sz="1900" dirty="0"/>
          </a:p>
          <a:p>
            <a:r>
              <a:rPr lang="en-GB" sz="1900" dirty="0"/>
              <a:t>We will create a Compassionate City by working towards the international </a:t>
            </a:r>
            <a:r>
              <a:rPr lang="en-GB" sz="1900" b="1" dirty="0">
                <a:solidFill>
                  <a:srgbClr val="3CAA37"/>
                </a:solidFill>
              </a:rPr>
              <a:t>Compassionate City End of Life Charter. </a:t>
            </a:r>
          </a:p>
        </p:txBody>
      </p:sp>
    </p:spTree>
    <p:extLst>
      <p:ext uri="{BB962C8B-B14F-4D97-AF65-F5344CB8AC3E}">
        <p14:creationId xmlns:p14="http://schemas.microsoft.com/office/powerpoint/2010/main" val="3468252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CC880-C8AD-69A6-26BC-CE6DB26A2D7F}"/>
              </a:ext>
            </a:extLst>
          </p:cNvPr>
          <p:cNvSpPr>
            <a:spLocks noGrp="1"/>
          </p:cNvSpPr>
          <p:nvPr>
            <p:ph type="title"/>
          </p:nvPr>
        </p:nvSpPr>
        <p:spPr>
          <a:xfrm>
            <a:off x="628650" y="54840"/>
            <a:ext cx="7886700" cy="773835"/>
          </a:xfrm>
        </p:spPr>
        <p:txBody>
          <a:bodyPr vert="horz" lIns="91440" tIns="45720" rIns="91440" bIns="45720" rtlCol="0" anchor="ctr">
            <a:normAutofit/>
          </a:bodyPr>
          <a:lstStyle/>
          <a:p>
            <a:pPr algn="ctr"/>
            <a:r>
              <a:rPr lang="en-GB" sz="2800" b="1" kern="1200" dirty="0">
                <a:solidFill>
                  <a:srgbClr val="3CAA37"/>
                </a:solidFill>
                <a:latin typeface="+mn-lt"/>
                <a:ea typeface="+mj-ea"/>
                <a:cs typeface="+mj-cs"/>
              </a:rPr>
              <a:t>Childhood bereavement statistics for the UK</a:t>
            </a:r>
            <a:endParaRPr lang="en-US" sz="2800" b="1" kern="1200" dirty="0">
              <a:solidFill>
                <a:srgbClr val="3CAA37"/>
              </a:solidFill>
              <a:latin typeface="+mn-lt"/>
              <a:ea typeface="+mj-ea"/>
              <a:cs typeface="+mj-cs"/>
            </a:endParaRPr>
          </a:p>
        </p:txBody>
      </p:sp>
      <p:pic>
        <p:nvPicPr>
          <p:cNvPr id="7" name="Picture 6" descr="Timeline&#10;&#10;Description automatically generated">
            <a:extLst>
              <a:ext uri="{FF2B5EF4-FFF2-40B4-BE49-F238E27FC236}">
                <a16:creationId xmlns:a16="http://schemas.microsoft.com/office/drawing/2014/main" id="{CC76C030-A844-DF4F-8DFA-9C402A45FFA5}"/>
              </a:ext>
            </a:extLst>
          </p:cNvPr>
          <p:cNvPicPr>
            <a:picLocks noChangeAspect="1"/>
          </p:cNvPicPr>
          <p:nvPr/>
        </p:nvPicPr>
        <p:blipFill>
          <a:blip r:embed="rId3"/>
          <a:stretch>
            <a:fillRect/>
          </a:stretch>
        </p:blipFill>
        <p:spPr>
          <a:xfrm>
            <a:off x="628650" y="828676"/>
            <a:ext cx="8205255" cy="4800600"/>
          </a:xfrm>
          <a:prstGeom prst="rect">
            <a:avLst/>
          </a:prstGeom>
        </p:spPr>
      </p:pic>
      <p:sp>
        <p:nvSpPr>
          <p:cNvPr id="17" name="TextBox 16">
            <a:extLst>
              <a:ext uri="{FF2B5EF4-FFF2-40B4-BE49-F238E27FC236}">
                <a16:creationId xmlns:a16="http://schemas.microsoft.com/office/drawing/2014/main" id="{0C262CBF-818D-DA00-5C79-A37F99C80758}"/>
              </a:ext>
            </a:extLst>
          </p:cNvPr>
          <p:cNvSpPr txBox="1"/>
          <p:nvPr/>
        </p:nvSpPr>
        <p:spPr>
          <a:xfrm>
            <a:off x="-532653" y="5703551"/>
            <a:ext cx="8349916" cy="861774"/>
          </a:xfrm>
          <a:prstGeom prst="rect">
            <a:avLst/>
          </a:prstGeom>
          <a:noFill/>
        </p:spPr>
        <p:txBody>
          <a:bodyPr wrap="square">
            <a:spAutoFit/>
          </a:bodyPr>
          <a:lstStyle/>
          <a:p>
            <a:pPr algn="ctr"/>
            <a:r>
              <a:rPr lang="en-GB" sz="1000" i="1" baseline="30000" dirty="0">
                <a:solidFill>
                  <a:srgbClr val="000000"/>
                </a:solidFill>
              </a:rPr>
              <a:t>1 </a:t>
            </a:r>
            <a:r>
              <a:rPr lang="en-GB" sz="1000" i="1" dirty="0">
                <a:solidFill>
                  <a:srgbClr val="000000"/>
                </a:solidFill>
              </a:rPr>
              <a:t>Childhood Bereavement Network, Childhood bereavement: what do we know in 2019 </a:t>
            </a:r>
          </a:p>
          <a:p>
            <a:pPr algn="ctr"/>
            <a:r>
              <a:rPr lang="en-GB" sz="1000" i="1" baseline="30000" dirty="0">
                <a:solidFill>
                  <a:srgbClr val="000000"/>
                </a:solidFill>
              </a:rPr>
              <a:t>2 </a:t>
            </a:r>
            <a:r>
              <a:rPr lang="en-GB" sz="1000" i="1" dirty="0">
                <a:solidFill>
                  <a:srgbClr val="000000"/>
                </a:solidFill>
              </a:rPr>
              <a:t>Office for National Statistics, Suicide in England and Wales: 2020 registrations </a:t>
            </a:r>
          </a:p>
          <a:p>
            <a:pPr algn="ctr"/>
            <a:r>
              <a:rPr lang="en-GB" sz="1000" i="1" baseline="30000" dirty="0">
                <a:solidFill>
                  <a:srgbClr val="000000"/>
                </a:solidFill>
              </a:rPr>
              <a:t>3 </a:t>
            </a:r>
            <a:r>
              <a:rPr lang="en-GB" sz="1000" i="1" dirty="0">
                <a:solidFill>
                  <a:srgbClr val="000000"/>
                </a:solidFill>
              </a:rPr>
              <a:t>Office for National Statistics, Homicide in England and Wales: year ending March 2020 </a:t>
            </a:r>
          </a:p>
          <a:p>
            <a:pPr algn="ctr"/>
            <a:r>
              <a:rPr lang="en-GB" sz="1000" i="1" baseline="30000" dirty="0">
                <a:solidFill>
                  <a:srgbClr val="000000"/>
                </a:solidFill>
              </a:rPr>
              <a:t> 4 </a:t>
            </a:r>
            <a:r>
              <a:rPr lang="en-GB" sz="1000" i="1" dirty="0">
                <a:solidFill>
                  <a:srgbClr val="000000"/>
                </a:solidFill>
              </a:rPr>
              <a:t>There are an estimated 309,000 bereaved children in the UK (Childhood Bereavement Network) </a:t>
            </a:r>
          </a:p>
          <a:p>
            <a:pPr algn="ctr"/>
            <a:r>
              <a:rPr lang="en-GB" sz="1000" i="1" baseline="30000" dirty="0">
                <a:solidFill>
                  <a:srgbClr val="000000"/>
                </a:solidFill>
              </a:rPr>
              <a:t>5 </a:t>
            </a:r>
            <a:r>
              <a:rPr lang="en-GB" sz="1000" i="1" dirty="0">
                <a:solidFill>
                  <a:srgbClr val="000000"/>
                </a:solidFill>
              </a:rPr>
              <a:t>Higgins, B (2001), The Health Needs of Young People who Offend, Youth Justice Trust</a:t>
            </a:r>
          </a:p>
        </p:txBody>
      </p:sp>
    </p:spTree>
    <p:extLst>
      <p:ext uri="{BB962C8B-B14F-4D97-AF65-F5344CB8AC3E}">
        <p14:creationId xmlns:p14="http://schemas.microsoft.com/office/powerpoint/2010/main" val="508352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1 COURSES\Compassionate Friends &amp; Ambassadors\Posters &amp; Pull ups\Shutterstock Image\shutterstock_556465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15" y="-107769"/>
            <a:ext cx="9431383" cy="70735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14502BC-B33C-22BF-EFF3-EE774F7655A3}"/>
              </a:ext>
            </a:extLst>
          </p:cNvPr>
          <p:cNvSpPr/>
          <p:nvPr/>
        </p:nvSpPr>
        <p:spPr>
          <a:xfrm>
            <a:off x="-217715" y="2081561"/>
            <a:ext cx="9431383" cy="1895707"/>
          </a:xfrm>
          <a:prstGeom prst="rect">
            <a:avLst/>
          </a:prstGeom>
          <a:solidFill>
            <a:srgbClr val="3CAA37"/>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rgbClr val="3CAA37"/>
              </a:solidFill>
            </a:endParaRPr>
          </a:p>
        </p:txBody>
      </p:sp>
      <p:pic>
        <p:nvPicPr>
          <p:cNvPr id="3" name="Picture 2" descr="A starfish with a circle in the middle&#10;&#10;Description automatically generated">
            <a:extLst>
              <a:ext uri="{FF2B5EF4-FFF2-40B4-BE49-F238E27FC236}">
                <a16:creationId xmlns:a16="http://schemas.microsoft.com/office/drawing/2014/main" id="{37EF2388-B5B6-BF76-E1F0-9C6A2AA51D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700" y="1238783"/>
            <a:ext cx="3627928" cy="3775166"/>
          </a:xfrm>
          <a:prstGeom prst="rect">
            <a:avLst/>
          </a:prstGeom>
        </p:spPr>
      </p:pic>
      <p:sp>
        <p:nvSpPr>
          <p:cNvPr id="129" name="Shape 129"/>
          <p:cNvSpPr>
            <a:spLocks noGrp="1"/>
          </p:cNvSpPr>
          <p:nvPr>
            <p:ph type="body" sz="quarter" idx="1"/>
          </p:nvPr>
        </p:nvSpPr>
        <p:spPr>
          <a:xfrm>
            <a:off x="3487015" y="2693104"/>
            <a:ext cx="5387285" cy="866524"/>
          </a:xfrm>
          <a:prstGeom prst="rect">
            <a:avLst/>
          </a:prstGeom>
        </p:spPr>
        <p:txBody>
          <a:bodyPr anchor="t">
            <a:normAutofit/>
          </a:bodyPr>
          <a:lstStyle>
            <a:lvl1pPr marL="0" indent="0" algn="ctr" defTabSz="479044">
              <a:spcBef>
                <a:spcPts val="0"/>
              </a:spcBef>
              <a:buSzTx/>
              <a:buNone/>
              <a:defRPr sz="6560" b="1">
                <a:solidFill>
                  <a:srgbClr val="FFFFFF"/>
                </a:solidFill>
                <a:latin typeface="Arial"/>
                <a:ea typeface="Arial"/>
                <a:cs typeface="Arial"/>
                <a:sym typeface="Arial"/>
              </a:defRPr>
            </a:lvl1pPr>
          </a:lstStyle>
          <a:p>
            <a:r>
              <a:rPr lang="en-US" sz="4800" dirty="0">
                <a:latin typeface="+mn-lt"/>
              </a:rPr>
              <a:t>Starfish Logo</a:t>
            </a:r>
            <a:endParaRPr sz="6600" dirty="0">
              <a:latin typeface="+mn-lt"/>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tarfish Story (aka The Star Thrower)">
            <a:hlinkClick r:id="" action="ppaction://media"/>
            <a:extLst>
              <a:ext uri="{FF2B5EF4-FFF2-40B4-BE49-F238E27FC236}">
                <a16:creationId xmlns:a16="http://schemas.microsoft.com/office/drawing/2014/main" id="{F98C0998-5AC4-C2DD-97D7-5FBABDD7C514}"/>
              </a:ext>
            </a:extLst>
          </p:cNvPr>
          <p:cNvPicPr>
            <a:picLocks noRot="1" noChangeAspect="1"/>
          </p:cNvPicPr>
          <p:nvPr>
            <a:videoFile r:link="rId1"/>
          </p:nvPr>
        </p:nvPicPr>
        <p:blipFill>
          <a:blip r:embed="rId4"/>
          <a:stretch>
            <a:fillRect/>
          </a:stretch>
        </p:blipFill>
        <p:spPr>
          <a:xfrm>
            <a:off x="238125" y="266700"/>
            <a:ext cx="8629650" cy="5229225"/>
          </a:xfrm>
          <a:prstGeom prst="rect">
            <a:avLst/>
          </a:prstGeom>
        </p:spPr>
      </p:pic>
      <p:sp>
        <p:nvSpPr>
          <p:cNvPr id="6" name="TextBox 5">
            <a:extLst>
              <a:ext uri="{FF2B5EF4-FFF2-40B4-BE49-F238E27FC236}">
                <a16:creationId xmlns:a16="http://schemas.microsoft.com/office/drawing/2014/main" id="{FFEE2297-392C-A7B5-7391-1D8BF4D1D3C2}"/>
              </a:ext>
            </a:extLst>
          </p:cNvPr>
          <p:cNvSpPr txBox="1"/>
          <p:nvPr/>
        </p:nvSpPr>
        <p:spPr>
          <a:xfrm>
            <a:off x="1514475" y="5778232"/>
            <a:ext cx="4572000" cy="707886"/>
          </a:xfrm>
          <a:prstGeom prst="rect">
            <a:avLst/>
          </a:prstGeom>
          <a:noFill/>
        </p:spPr>
        <p:txBody>
          <a:bodyPr wrap="square">
            <a:spAutoFit/>
          </a:bodyPr>
          <a:lstStyle/>
          <a:p>
            <a:pPr algn="ctr"/>
            <a:r>
              <a:rPr lang="en-US" sz="2000" b="1" dirty="0">
                <a:cs typeface="Arial" panose="020B0604020202020204" pitchFamily="34" charset="0"/>
              </a:rPr>
              <a:t>‘I made a difference to that one’</a:t>
            </a:r>
          </a:p>
          <a:p>
            <a:pPr algn="ctr"/>
            <a:r>
              <a:rPr lang="en-US" sz="2000" b="1" dirty="0">
                <a:cs typeface="Arial" panose="020B0604020202020204" pitchFamily="34" charset="0"/>
              </a:rPr>
              <a:t>Loren </a:t>
            </a:r>
            <a:r>
              <a:rPr lang="en-US" sz="2000" b="1" dirty="0" err="1">
                <a:cs typeface="Arial" panose="020B0604020202020204" pitchFamily="34" charset="0"/>
              </a:rPr>
              <a:t>Eiseley</a:t>
            </a:r>
            <a:endParaRPr lang="en-GB" sz="2000" b="1" dirty="0"/>
          </a:p>
        </p:txBody>
      </p:sp>
    </p:spTree>
    <p:extLst>
      <p:ext uri="{BB962C8B-B14F-4D97-AF65-F5344CB8AC3E}">
        <p14:creationId xmlns:p14="http://schemas.microsoft.com/office/powerpoint/2010/main" val="341637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9CFFD9F09D2C42B78D26B31159B785" ma:contentTypeVersion="17" ma:contentTypeDescription="Create a new document." ma:contentTypeScope="" ma:versionID="bbadfc73583aab2f9161d23918995131">
  <xsd:schema xmlns:xsd="http://www.w3.org/2001/XMLSchema" xmlns:xs="http://www.w3.org/2001/XMLSchema" xmlns:p="http://schemas.microsoft.com/office/2006/metadata/properties" xmlns:ns2="9ca40b4c-2196-4ca7-893c-d126bcfc9e74" xmlns:ns3="0fe86f14-a5c2-431c-868b-abb91ded5b4a" xmlns:ns4="5ccb2434-7ec4-4173-aad2-e991c7625b87" targetNamespace="http://schemas.microsoft.com/office/2006/metadata/properties" ma:root="true" ma:fieldsID="77a14ff6108d72b5927ee0a1be471769" ns2:_="" ns3:_="" ns4:_="">
    <xsd:import namespace="9ca40b4c-2196-4ca7-893c-d126bcfc9e74"/>
    <xsd:import namespace="0fe86f14-a5c2-431c-868b-abb91ded5b4a"/>
    <xsd:import namespace="5ccb2434-7ec4-4173-aad2-e991c7625b8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a40b4c-2196-4ca7-893c-d126bcfc9e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e3d99d-5edb-4842-b31e-aeccf00061a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e86f14-a5c2-431c-868b-abb91ded5b4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cb2434-7ec4-4173-aad2-e991c7625b8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e31a5be-44f1-4d08-a64c-15368ddf4200}" ma:internalName="TaxCatchAll" ma:showField="CatchAllData" ma:web="5ccb2434-7ec4-4173-aad2-e991c7625b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31FC71-A323-4940-9E7A-5E3FCF645D0E}"/>
</file>

<file path=customXml/itemProps2.xml><?xml version="1.0" encoding="utf-8"?>
<ds:datastoreItem xmlns:ds="http://schemas.openxmlformats.org/officeDocument/2006/customXml" ds:itemID="{2B2ECBEA-82DA-4A79-8A5E-F1FC61356A65}"/>
</file>

<file path=docProps/app.xml><?xml version="1.0" encoding="utf-8"?>
<Properties xmlns="http://schemas.openxmlformats.org/officeDocument/2006/extended-properties" xmlns:vt="http://schemas.openxmlformats.org/officeDocument/2006/docPropsVTypes">
  <Template>Office Theme 2013 - 2022</Template>
  <TotalTime>13438</TotalTime>
  <Words>3988</Words>
  <Application>Microsoft Office PowerPoint</Application>
  <PresentationFormat>On-screen Show (4:3)</PresentationFormat>
  <Paragraphs>310</Paragraphs>
  <Slides>32</Slides>
  <Notes>32</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Courier New</vt:lpstr>
      <vt:lpstr>Symbol</vt:lpstr>
      <vt:lpstr>Office Theme</vt:lpstr>
      <vt:lpstr>Compassionate Friends Making a difference in a school setting</vt:lpstr>
      <vt:lpstr>PowerPoint Presentation</vt:lpstr>
      <vt:lpstr>PowerPoint Presentation</vt:lpstr>
      <vt:lpstr>PowerPoint Presentation</vt:lpstr>
      <vt:lpstr>PowerPoint Presentation</vt:lpstr>
      <vt:lpstr>PowerPoint Presentation</vt:lpstr>
      <vt:lpstr>Childhood bereavement statistics for the UK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Compassionate Schools</vt:lpstr>
      <vt:lpstr>PowerPoint Presentation</vt:lpstr>
      <vt:lpstr>PowerPoint Presentation</vt:lpstr>
      <vt:lpstr>PowerPoint Presentation</vt:lpstr>
      <vt:lpstr>PowerPoint Presentation</vt:lpstr>
      <vt:lpstr>Well Done! You are now a Compassionate Friend!</vt:lpstr>
    </vt:vector>
  </TitlesOfParts>
  <Company>St Luke's Hospice Plymouth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Compassionate Friends Making a difference in a school setting</dc:title>
  <dc:creator>Judy Horne</dc:creator>
  <cp:lastModifiedBy>Judy Horne</cp:lastModifiedBy>
  <cp:revision>83</cp:revision>
  <dcterms:created xsi:type="dcterms:W3CDTF">2023-07-12T12:04:57Z</dcterms:created>
  <dcterms:modified xsi:type="dcterms:W3CDTF">2023-11-09T09:08:22Z</dcterms:modified>
</cp:coreProperties>
</file>